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Default Extension="png" ContentType="image/png"/>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0" r:id="rId1"/>
    <p:sldMasterId id="2147484170" r:id="rId2"/>
    <p:sldMasterId id="2147484182" r:id="rId3"/>
    <p:sldMasterId id="2147484245" r:id="rId4"/>
    <p:sldMasterId id="2147484297" r:id="rId5"/>
  </p:sldMasterIdLst>
  <p:notesMasterIdLst>
    <p:notesMasterId r:id="rId53"/>
  </p:notesMasterIdLst>
  <p:handoutMasterIdLst>
    <p:handoutMasterId r:id="rId54"/>
  </p:handoutMasterIdLst>
  <p:sldIdLst>
    <p:sldId id="1021" r:id="rId6"/>
    <p:sldId id="632" r:id="rId7"/>
    <p:sldId id="1019" r:id="rId8"/>
    <p:sldId id="847" r:id="rId9"/>
    <p:sldId id="861" r:id="rId10"/>
    <p:sldId id="875" r:id="rId11"/>
    <p:sldId id="877" r:id="rId12"/>
    <p:sldId id="862" r:id="rId13"/>
    <p:sldId id="1003" r:id="rId14"/>
    <p:sldId id="885" r:id="rId15"/>
    <p:sldId id="989" r:id="rId16"/>
    <p:sldId id="990" r:id="rId17"/>
    <p:sldId id="991" r:id="rId18"/>
    <p:sldId id="992" r:id="rId19"/>
    <p:sldId id="919" r:id="rId20"/>
    <p:sldId id="931" r:id="rId21"/>
    <p:sldId id="1006" r:id="rId22"/>
    <p:sldId id="1007" r:id="rId23"/>
    <p:sldId id="1008" r:id="rId24"/>
    <p:sldId id="1009" r:id="rId25"/>
    <p:sldId id="1010" r:id="rId26"/>
    <p:sldId id="1011" r:id="rId27"/>
    <p:sldId id="1004" r:id="rId28"/>
    <p:sldId id="1013" r:id="rId29"/>
    <p:sldId id="1014" r:id="rId30"/>
    <p:sldId id="1015" r:id="rId31"/>
    <p:sldId id="1016" r:id="rId32"/>
    <p:sldId id="1018" r:id="rId33"/>
    <p:sldId id="1012" r:id="rId34"/>
    <p:sldId id="1005" r:id="rId35"/>
    <p:sldId id="932" r:id="rId36"/>
    <p:sldId id="933" r:id="rId37"/>
    <p:sldId id="934" r:id="rId38"/>
    <p:sldId id="944" r:id="rId39"/>
    <p:sldId id="945" r:id="rId40"/>
    <p:sldId id="946" r:id="rId41"/>
    <p:sldId id="947" r:id="rId42"/>
    <p:sldId id="949" r:id="rId43"/>
    <p:sldId id="950" r:id="rId44"/>
    <p:sldId id="952" r:id="rId45"/>
    <p:sldId id="953" r:id="rId46"/>
    <p:sldId id="954" r:id="rId47"/>
    <p:sldId id="956" r:id="rId48"/>
    <p:sldId id="958" r:id="rId49"/>
    <p:sldId id="1020" r:id="rId50"/>
    <p:sldId id="925" r:id="rId51"/>
    <p:sldId id="828" r:id="rId52"/>
  </p:sldIdLst>
  <p:sldSz cx="9906000" cy="6858000" type="A4"/>
  <p:notesSz cx="9940925" cy="6808788"/>
  <p:defaultTextStyle>
    <a:defPPr>
      <a:defRPr lang="es-ES"/>
    </a:defPPr>
    <a:lvl1pPr algn="l" rtl="0" fontAlgn="base">
      <a:spcBef>
        <a:spcPct val="0"/>
      </a:spcBef>
      <a:spcAft>
        <a:spcPct val="0"/>
      </a:spcAft>
      <a:defRPr sz="4100" kern="1200">
        <a:solidFill>
          <a:schemeClr val="tx1"/>
        </a:solidFill>
        <a:latin typeface="Arial" charset="0"/>
        <a:ea typeface="+mn-ea"/>
        <a:cs typeface="Arial" charset="0"/>
      </a:defRPr>
    </a:lvl1pPr>
    <a:lvl2pPr marL="457200" algn="l" rtl="0" fontAlgn="base">
      <a:spcBef>
        <a:spcPct val="0"/>
      </a:spcBef>
      <a:spcAft>
        <a:spcPct val="0"/>
      </a:spcAft>
      <a:defRPr sz="4100" kern="1200">
        <a:solidFill>
          <a:schemeClr val="tx1"/>
        </a:solidFill>
        <a:latin typeface="Arial" charset="0"/>
        <a:ea typeface="+mn-ea"/>
        <a:cs typeface="Arial" charset="0"/>
      </a:defRPr>
    </a:lvl2pPr>
    <a:lvl3pPr marL="914400" algn="l" rtl="0" fontAlgn="base">
      <a:spcBef>
        <a:spcPct val="0"/>
      </a:spcBef>
      <a:spcAft>
        <a:spcPct val="0"/>
      </a:spcAft>
      <a:defRPr sz="4100" kern="1200">
        <a:solidFill>
          <a:schemeClr val="tx1"/>
        </a:solidFill>
        <a:latin typeface="Arial" charset="0"/>
        <a:ea typeface="+mn-ea"/>
        <a:cs typeface="Arial" charset="0"/>
      </a:defRPr>
    </a:lvl3pPr>
    <a:lvl4pPr marL="1371600" algn="l" rtl="0" fontAlgn="base">
      <a:spcBef>
        <a:spcPct val="0"/>
      </a:spcBef>
      <a:spcAft>
        <a:spcPct val="0"/>
      </a:spcAft>
      <a:defRPr sz="4100" kern="1200">
        <a:solidFill>
          <a:schemeClr val="tx1"/>
        </a:solidFill>
        <a:latin typeface="Arial" charset="0"/>
        <a:ea typeface="+mn-ea"/>
        <a:cs typeface="Arial" charset="0"/>
      </a:defRPr>
    </a:lvl4pPr>
    <a:lvl5pPr marL="1828800" algn="l" rtl="0" fontAlgn="base">
      <a:spcBef>
        <a:spcPct val="0"/>
      </a:spcBef>
      <a:spcAft>
        <a:spcPct val="0"/>
      </a:spcAft>
      <a:defRPr sz="4100" kern="1200">
        <a:solidFill>
          <a:schemeClr val="tx1"/>
        </a:solidFill>
        <a:latin typeface="Arial" charset="0"/>
        <a:ea typeface="+mn-ea"/>
        <a:cs typeface="Arial" charset="0"/>
      </a:defRPr>
    </a:lvl5pPr>
    <a:lvl6pPr marL="2286000" algn="l" defTabSz="914400" rtl="0" eaLnBrk="1" latinLnBrk="0" hangingPunct="1">
      <a:defRPr sz="4100" kern="1200">
        <a:solidFill>
          <a:schemeClr val="tx1"/>
        </a:solidFill>
        <a:latin typeface="Arial" charset="0"/>
        <a:ea typeface="+mn-ea"/>
        <a:cs typeface="Arial" charset="0"/>
      </a:defRPr>
    </a:lvl6pPr>
    <a:lvl7pPr marL="2743200" algn="l" defTabSz="914400" rtl="0" eaLnBrk="1" latinLnBrk="0" hangingPunct="1">
      <a:defRPr sz="4100" kern="1200">
        <a:solidFill>
          <a:schemeClr val="tx1"/>
        </a:solidFill>
        <a:latin typeface="Arial" charset="0"/>
        <a:ea typeface="+mn-ea"/>
        <a:cs typeface="Arial" charset="0"/>
      </a:defRPr>
    </a:lvl7pPr>
    <a:lvl8pPr marL="3200400" algn="l" defTabSz="914400" rtl="0" eaLnBrk="1" latinLnBrk="0" hangingPunct="1">
      <a:defRPr sz="4100" kern="1200">
        <a:solidFill>
          <a:schemeClr val="tx1"/>
        </a:solidFill>
        <a:latin typeface="Arial" charset="0"/>
        <a:ea typeface="+mn-ea"/>
        <a:cs typeface="Arial" charset="0"/>
      </a:defRPr>
    </a:lvl8pPr>
    <a:lvl9pPr marL="3657600" algn="l" defTabSz="914400" rtl="0" eaLnBrk="1" latinLnBrk="0" hangingPunct="1">
      <a:defRPr sz="41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7A37"/>
    <a:srgbClr val="B80000"/>
    <a:srgbClr val="33CC33"/>
    <a:srgbClr val="003399"/>
    <a:srgbClr val="E20046"/>
    <a:srgbClr val="FAA8A2"/>
    <a:srgbClr val="000099"/>
    <a:srgbClr val="EB6767"/>
    <a:srgbClr val="FF9999"/>
    <a:srgbClr val="0033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Estil mitjà 2 - èmfasi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 mitjà 2 - èmfas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Estil mitjà 2 - èmfasi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 mitjà 2 - èmfasi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Estil mitjà 1 - èmfasi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CAF9ED-07DC-4A11-8D7F-57B35C25682E}" styleName="Estil mitjà 1 - èmfasi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2132" autoAdjust="0"/>
    <p:restoredTop sz="98995" autoAdjust="0"/>
  </p:normalViewPr>
  <p:slideViewPr>
    <p:cSldViewPr snapToGrid="0">
      <p:cViewPr varScale="1">
        <p:scale>
          <a:sx n="72" d="100"/>
          <a:sy n="72" d="100"/>
        </p:scale>
        <p:origin x="-360" y="-102"/>
      </p:cViewPr>
      <p:guideLst>
        <p:guide orient="horz" pos="2160"/>
        <p:guide pos="312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106" d="100"/>
          <a:sy n="106" d="100"/>
        </p:scale>
        <p:origin x="-384" y="-90"/>
      </p:cViewPr>
      <p:guideLst>
        <p:guide orient="horz" pos="2144"/>
        <p:guide pos="3132"/>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s>
</file>

<file path=ppt/_rels/viewProps.xml.rels><?xml version="1.0" encoding="UTF-8" standalone="yes"?>
<Relationships xmlns="http://schemas.openxmlformats.org/package/2006/relationships"><Relationship Id="rId1"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0162" name="Rectangle 2"/>
          <p:cNvSpPr>
            <a:spLocks noGrp="1" noChangeArrowheads="1"/>
          </p:cNvSpPr>
          <p:nvPr>
            <p:ph type="hdr" sz="quarter"/>
          </p:nvPr>
        </p:nvSpPr>
        <p:spPr bwMode="auto">
          <a:xfrm>
            <a:off x="2" y="3"/>
            <a:ext cx="4308317" cy="341871"/>
          </a:xfrm>
          <a:prstGeom prst="rect">
            <a:avLst/>
          </a:prstGeom>
          <a:noFill/>
          <a:ln w="9525">
            <a:noFill/>
            <a:miter lim="800000"/>
            <a:headEnd/>
            <a:tailEnd/>
          </a:ln>
        </p:spPr>
        <p:txBody>
          <a:bodyPr vert="horz" wrap="square" lIns="93087" tIns="46545" rIns="93087" bIns="46545" numCol="1" anchor="t" anchorCtr="0" compatLnSpc="1">
            <a:prstTxWarp prst="textNoShape">
              <a:avLst/>
            </a:prstTxWarp>
          </a:bodyPr>
          <a:lstStyle>
            <a:lvl1pPr defTabSz="930945">
              <a:defRPr sz="1100">
                <a:latin typeface="Arial" pitchFamily="34" charset="0"/>
                <a:cs typeface="Arial" pitchFamily="34" charset="0"/>
              </a:defRPr>
            </a:lvl1pPr>
          </a:lstStyle>
          <a:p>
            <a:pPr>
              <a:defRPr/>
            </a:pPr>
            <a:endParaRPr lang="ca-ES" dirty="0"/>
          </a:p>
        </p:txBody>
      </p:sp>
      <p:sp>
        <p:nvSpPr>
          <p:cNvPr id="220163" name="Rectangle 3"/>
          <p:cNvSpPr>
            <a:spLocks noGrp="1" noChangeArrowheads="1"/>
          </p:cNvSpPr>
          <p:nvPr>
            <p:ph type="dt" sz="quarter" idx="1"/>
          </p:nvPr>
        </p:nvSpPr>
        <p:spPr bwMode="auto">
          <a:xfrm>
            <a:off x="5631020" y="3"/>
            <a:ext cx="4308317" cy="341871"/>
          </a:xfrm>
          <a:prstGeom prst="rect">
            <a:avLst/>
          </a:prstGeom>
          <a:noFill/>
          <a:ln w="9525">
            <a:noFill/>
            <a:miter lim="800000"/>
            <a:headEnd/>
            <a:tailEnd/>
          </a:ln>
        </p:spPr>
        <p:txBody>
          <a:bodyPr vert="horz" wrap="square" lIns="93087" tIns="46545" rIns="93087" bIns="46545" numCol="1" anchor="t" anchorCtr="0" compatLnSpc="1">
            <a:prstTxWarp prst="textNoShape">
              <a:avLst/>
            </a:prstTxWarp>
          </a:bodyPr>
          <a:lstStyle>
            <a:lvl1pPr algn="r" defTabSz="930945">
              <a:defRPr sz="1100">
                <a:latin typeface="Arial" pitchFamily="34" charset="0"/>
                <a:cs typeface="Arial" pitchFamily="34" charset="0"/>
              </a:defRPr>
            </a:lvl1pPr>
          </a:lstStyle>
          <a:p>
            <a:pPr>
              <a:defRPr/>
            </a:pPr>
            <a:endParaRPr lang="ca-ES" dirty="0"/>
          </a:p>
        </p:txBody>
      </p:sp>
      <p:sp>
        <p:nvSpPr>
          <p:cNvPr id="220164" name="Rectangle 4"/>
          <p:cNvSpPr>
            <a:spLocks noGrp="1" noChangeArrowheads="1"/>
          </p:cNvSpPr>
          <p:nvPr>
            <p:ph type="ftr" sz="quarter" idx="2"/>
          </p:nvPr>
        </p:nvSpPr>
        <p:spPr bwMode="auto">
          <a:xfrm>
            <a:off x="2" y="6465331"/>
            <a:ext cx="4308317" cy="341871"/>
          </a:xfrm>
          <a:prstGeom prst="rect">
            <a:avLst/>
          </a:prstGeom>
          <a:noFill/>
          <a:ln w="9525">
            <a:noFill/>
            <a:miter lim="800000"/>
            <a:headEnd/>
            <a:tailEnd/>
          </a:ln>
        </p:spPr>
        <p:txBody>
          <a:bodyPr vert="horz" wrap="square" lIns="93087" tIns="46545" rIns="93087" bIns="46545" numCol="1" anchor="b" anchorCtr="0" compatLnSpc="1">
            <a:prstTxWarp prst="textNoShape">
              <a:avLst/>
            </a:prstTxWarp>
          </a:bodyPr>
          <a:lstStyle>
            <a:lvl1pPr defTabSz="930945">
              <a:defRPr sz="1100">
                <a:latin typeface="Arial" pitchFamily="34" charset="0"/>
                <a:cs typeface="Arial" pitchFamily="34" charset="0"/>
              </a:defRPr>
            </a:lvl1pPr>
          </a:lstStyle>
          <a:p>
            <a:pPr>
              <a:defRPr/>
            </a:pPr>
            <a:endParaRPr lang="ca-ES" dirty="0"/>
          </a:p>
        </p:txBody>
      </p:sp>
      <p:sp>
        <p:nvSpPr>
          <p:cNvPr id="220165" name="Rectangle 5"/>
          <p:cNvSpPr>
            <a:spLocks noGrp="1" noChangeArrowheads="1"/>
          </p:cNvSpPr>
          <p:nvPr>
            <p:ph type="sldNum" sz="quarter" idx="3"/>
          </p:nvPr>
        </p:nvSpPr>
        <p:spPr bwMode="auto">
          <a:xfrm>
            <a:off x="5631020" y="6465331"/>
            <a:ext cx="4308317" cy="341871"/>
          </a:xfrm>
          <a:prstGeom prst="rect">
            <a:avLst/>
          </a:prstGeom>
          <a:noFill/>
          <a:ln w="9525">
            <a:noFill/>
            <a:miter lim="800000"/>
            <a:headEnd/>
            <a:tailEnd/>
          </a:ln>
        </p:spPr>
        <p:txBody>
          <a:bodyPr vert="horz" wrap="square" lIns="93087" tIns="46545" rIns="93087" bIns="46545" numCol="1" anchor="b" anchorCtr="0" compatLnSpc="1">
            <a:prstTxWarp prst="textNoShape">
              <a:avLst/>
            </a:prstTxWarp>
          </a:bodyPr>
          <a:lstStyle>
            <a:lvl1pPr algn="r" defTabSz="930945">
              <a:defRPr sz="1100">
                <a:latin typeface="Arial" pitchFamily="34" charset="0"/>
                <a:cs typeface="Arial" pitchFamily="34" charset="0"/>
              </a:defRPr>
            </a:lvl1pPr>
          </a:lstStyle>
          <a:p>
            <a:pPr>
              <a:defRPr/>
            </a:pPr>
            <a:fld id="{C2B6C734-228C-4261-8F20-D276BD485B7A}" type="slidenum">
              <a:rPr lang="es-ES"/>
              <a:pPr>
                <a:defRPr/>
              </a:pPr>
              <a:t>‹Nº›</a:t>
            </a:fld>
            <a:endParaRPr lang="es-ES" dirty="0"/>
          </a:p>
        </p:txBody>
      </p:sp>
    </p:spTree>
    <p:extLst>
      <p:ext uri="{BB962C8B-B14F-4D97-AF65-F5344CB8AC3E}">
        <p14:creationId xmlns:p14="http://schemas.microsoft.com/office/powerpoint/2010/main" xmlns="" val="8978632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2" y="3"/>
            <a:ext cx="4308317" cy="341871"/>
          </a:xfrm>
          <a:prstGeom prst="rect">
            <a:avLst/>
          </a:prstGeom>
          <a:noFill/>
          <a:ln w="9525">
            <a:noFill/>
            <a:miter lim="800000"/>
            <a:headEnd/>
            <a:tailEnd/>
          </a:ln>
        </p:spPr>
        <p:txBody>
          <a:bodyPr vert="horz" wrap="square" lIns="93056" tIns="46532" rIns="93056" bIns="46532" numCol="1" anchor="t" anchorCtr="0" compatLnSpc="1">
            <a:prstTxWarp prst="textNoShape">
              <a:avLst/>
            </a:prstTxWarp>
          </a:bodyPr>
          <a:lstStyle>
            <a:lvl1pPr defTabSz="930945">
              <a:defRPr sz="1100">
                <a:latin typeface="Arial" pitchFamily="34" charset="0"/>
                <a:cs typeface="Arial" pitchFamily="34" charset="0"/>
              </a:defRPr>
            </a:lvl1pPr>
          </a:lstStyle>
          <a:p>
            <a:pPr>
              <a:defRPr/>
            </a:pPr>
            <a:endParaRPr lang="ca-ES" dirty="0"/>
          </a:p>
        </p:txBody>
      </p:sp>
      <p:sp>
        <p:nvSpPr>
          <p:cNvPr id="4099" name="Rectangle 3"/>
          <p:cNvSpPr>
            <a:spLocks noGrp="1" noChangeArrowheads="1"/>
          </p:cNvSpPr>
          <p:nvPr>
            <p:ph type="dt" idx="1"/>
          </p:nvPr>
        </p:nvSpPr>
        <p:spPr bwMode="auto">
          <a:xfrm>
            <a:off x="5631020" y="3"/>
            <a:ext cx="4308317" cy="341871"/>
          </a:xfrm>
          <a:prstGeom prst="rect">
            <a:avLst/>
          </a:prstGeom>
          <a:noFill/>
          <a:ln w="9525">
            <a:noFill/>
            <a:miter lim="800000"/>
            <a:headEnd/>
            <a:tailEnd/>
          </a:ln>
        </p:spPr>
        <p:txBody>
          <a:bodyPr vert="horz" wrap="square" lIns="93056" tIns="46532" rIns="93056" bIns="46532" numCol="1" anchor="t" anchorCtr="0" compatLnSpc="1">
            <a:prstTxWarp prst="textNoShape">
              <a:avLst/>
            </a:prstTxWarp>
          </a:bodyPr>
          <a:lstStyle>
            <a:lvl1pPr algn="r" defTabSz="930945">
              <a:defRPr sz="1100">
                <a:latin typeface="Arial" pitchFamily="34" charset="0"/>
                <a:cs typeface="Arial" pitchFamily="34" charset="0"/>
              </a:defRPr>
            </a:lvl1pPr>
          </a:lstStyle>
          <a:p>
            <a:pPr>
              <a:defRPr/>
            </a:pPr>
            <a:endParaRPr lang="ca-ES" dirty="0"/>
          </a:p>
        </p:txBody>
      </p:sp>
      <p:sp>
        <p:nvSpPr>
          <p:cNvPr id="53252" name="Rectangle 4"/>
          <p:cNvSpPr>
            <a:spLocks noGrp="1" noRot="1" noChangeAspect="1" noChangeArrowheads="1" noTextEdit="1"/>
          </p:cNvSpPr>
          <p:nvPr>
            <p:ph type="sldImg" idx="2"/>
          </p:nvPr>
        </p:nvSpPr>
        <p:spPr bwMode="auto">
          <a:xfrm>
            <a:off x="3132138" y="508000"/>
            <a:ext cx="3689350" cy="25558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93616" y="3237437"/>
            <a:ext cx="7953693" cy="3064114"/>
          </a:xfrm>
          <a:prstGeom prst="rect">
            <a:avLst/>
          </a:prstGeom>
          <a:noFill/>
          <a:ln w="9525">
            <a:noFill/>
            <a:miter lim="800000"/>
            <a:headEnd/>
            <a:tailEnd/>
          </a:ln>
        </p:spPr>
        <p:txBody>
          <a:bodyPr vert="horz" wrap="square" lIns="93056" tIns="46532" rIns="93056" bIns="46532"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4102" name="Rectangle 6"/>
          <p:cNvSpPr>
            <a:spLocks noGrp="1" noChangeArrowheads="1"/>
          </p:cNvSpPr>
          <p:nvPr>
            <p:ph type="ftr" sz="quarter" idx="4"/>
          </p:nvPr>
        </p:nvSpPr>
        <p:spPr bwMode="auto">
          <a:xfrm>
            <a:off x="2" y="6465331"/>
            <a:ext cx="4308317" cy="341871"/>
          </a:xfrm>
          <a:prstGeom prst="rect">
            <a:avLst/>
          </a:prstGeom>
          <a:noFill/>
          <a:ln w="9525">
            <a:noFill/>
            <a:miter lim="800000"/>
            <a:headEnd/>
            <a:tailEnd/>
          </a:ln>
        </p:spPr>
        <p:txBody>
          <a:bodyPr vert="horz" wrap="square" lIns="93056" tIns="46532" rIns="93056" bIns="46532" numCol="1" anchor="b" anchorCtr="0" compatLnSpc="1">
            <a:prstTxWarp prst="textNoShape">
              <a:avLst/>
            </a:prstTxWarp>
          </a:bodyPr>
          <a:lstStyle>
            <a:lvl1pPr defTabSz="930945">
              <a:defRPr sz="1100">
                <a:latin typeface="Arial" pitchFamily="34" charset="0"/>
                <a:cs typeface="Arial" pitchFamily="34" charset="0"/>
              </a:defRPr>
            </a:lvl1pPr>
          </a:lstStyle>
          <a:p>
            <a:pPr>
              <a:defRPr/>
            </a:pPr>
            <a:endParaRPr lang="ca-ES" dirty="0"/>
          </a:p>
        </p:txBody>
      </p:sp>
      <p:sp>
        <p:nvSpPr>
          <p:cNvPr id="4103" name="Rectangle 7"/>
          <p:cNvSpPr>
            <a:spLocks noGrp="1" noChangeArrowheads="1"/>
          </p:cNvSpPr>
          <p:nvPr>
            <p:ph type="sldNum" sz="quarter" idx="5"/>
          </p:nvPr>
        </p:nvSpPr>
        <p:spPr bwMode="auto">
          <a:xfrm>
            <a:off x="5631020" y="6465331"/>
            <a:ext cx="4308317" cy="341871"/>
          </a:xfrm>
          <a:prstGeom prst="rect">
            <a:avLst/>
          </a:prstGeom>
          <a:noFill/>
          <a:ln w="9525">
            <a:noFill/>
            <a:miter lim="800000"/>
            <a:headEnd/>
            <a:tailEnd/>
          </a:ln>
        </p:spPr>
        <p:txBody>
          <a:bodyPr vert="horz" wrap="square" lIns="93056" tIns="46532" rIns="93056" bIns="46532" numCol="1" anchor="b" anchorCtr="0" compatLnSpc="1">
            <a:prstTxWarp prst="textNoShape">
              <a:avLst/>
            </a:prstTxWarp>
          </a:bodyPr>
          <a:lstStyle>
            <a:lvl1pPr algn="r" defTabSz="930945">
              <a:defRPr sz="1100">
                <a:latin typeface="Arial" pitchFamily="34" charset="0"/>
                <a:cs typeface="Arial" pitchFamily="34" charset="0"/>
              </a:defRPr>
            </a:lvl1pPr>
          </a:lstStyle>
          <a:p>
            <a:pPr>
              <a:defRPr/>
            </a:pPr>
            <a:fld id="{019B58F2-B695-48D6-95CC-1F8E66701DAC}" type="slidenum">
              <a:rPr lang="es-ES"/>
              <a:pPr>
                <a:defRPr/>
              </a:pPr>
              <a:t>‹Nº›</a:t>
            </a:fld>
            <a:endParaRPr lang="es-ES" dirty="0"/>
          </a:p>
        </p:txBody>
      </p:sp>
    </p:spTree>
    <p:extLst>
      <p:ext uri="{BB962C8B-B14F-4D97-AF65-F5344CB8AC3E}">
        <p14:creationId xmlns:p14="http://schemas.microsoft.com/office/powerpoint/2010/main" xmlns="" val="21262650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p:spPr>
        <p:txBody>
          <a:bodyPr/>
          <a:lstStyle/>
          <a:p>
            <a:pPr defTabSz="929885"/>
            <a:fld id="{C0017753-C8CD-4A99-90E5-029424DC64C8}" type="slidenum">
              <a:rPr lang="es-ES" smtClean="0">
                <a:latin typeface="Arial" charset="0"/>
                <a:cs typeface="Arial" charset="0"/>
              </a:rPr>
              <a:pPr defTabSz="929885"/>
              <a:t>2</a:t>
            </a:fld>
            <a:endParaRPr lang="es-ES" dirty="0" smtClean="0">
              <a:latin typeface="Arial" charset="0"/>
              <a:cs typeface="Arial" charset="0"/>
            </a:endParaRPr>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pPr eaLnBrk="1" hangingPunct="1"/>
            <a:endParaRPr lang="ca-E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21211"/>
            <a:fld id="{84019084-9189-46D3-820A-43BEDD77442A}" type="slidenum">
              <a:rPr lang="ca-ES" altLang="es-ES" smtClean="0"/>
              <a:pPr defTabSz="921211"/>
              <a:t>3</a:t>
            </a:fld>
            <a:endParaRPr lang="ca-ES" altLang="es-ES" smtClean="0"/>
          </a:p>
        </p:txBody>
      </p:sp>
      <p:sp>
        <p:nvSpPr>
          <p:cNvPr id="614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144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s-ES" altLang="es-E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21211"/>
            <a:fld id="{84019084-9189-46D3-820A-43BEDD77442A}" type="slidenum">
              <a:rPr lang="ca-ES" altLang="es-ES" smtClean="0"/>
              <a:pPr defTabSz="921211"/>
              <a:t>4</a:t>
            </a:fld>
            <a:endParaRPr lang="ca-ES" altLang="es-ES" smtClean="0"/>
          </a:p>
        </p:txBody>
      </p:sp>
      <p:sp>
        <p:nvSpPr>
          <p:cNvPr id="614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144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s-ES" altLang="es-E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887566" eaLnBrk="0" hangingPunct="0"/>
            <a:fld id="{5F3C2303-35AD-4643-A854-2A70D68FB119}" type="slidenum">
              <a:rPr lang="es-ES_tradnl" altLang="es-ES" smtClean="0">
                <a:latin typeface="Times New Roman" pitchFamily="18" charset="0"/>
              </a:rPr>
              <a:pPr defTabSz="887566" eaLnBrk="0" hangingPunct="0"/>
              <a:t>11</a:t>
            </a:fld>
            <a:endParaRPr lang="es-ES_tradnl" altLang="es-ES" smtClean="0">
              <a:latin typeface="Times New Roman" pitchFamily="18" charset="0"/>
            </a:endParaRPr>
          </a:p>
        </p:txBody>
      </p:sp>
      <p:sp>
        <p:nvSpPr>
          <p:cNvPr id="655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55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887566" eaLnBrk="0" hangingPunct="0"/>
            <a:fld id="{5F3C2303-35AD-4643-A854-2A70D68FB119}" type="slidenum">
              <a:rPr lang="es-ES_tradnl" altLang="es-ES" smtClean="0">
                <a:latin typeface="Times New Roman" pitchFamily="18" charset="0"/>
              </a:rPr>
              <a:pPr defTabSz="887566" eaLnBrk="0" hangingPunct="0"/>
              <a:t>12</a:t>
            </a:fld>
            <a:endParaRPr lang="es-ES_tradnl" altLang="es-ES" smtClean="0">
              <a:latin typeface="Times New Roman" pitchFamily="18" charset="0"/>
            </a:endParaRPr>
          </a:p>
        </p:txBody>
      </p:sp>
      <p:sp>
        <p:nvSpPr>
          <p:cNvPr id="655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55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887566" eaLnBrk="0" hangingPunct="0"/>
            <a:fld id="{5F3C2303-35AD-4643-A854-2A70D68FB119}" type="slidenum">
              <a:rPr lang="es-ES_tradnl" altLang="es-ES" smtClean="0">
                <a:latin typeface="Times New Roman" pitchFamily="18" charset="0"/>
              </a:rPr>
              <a:pPr defTabSz="887566" eaLnBrk="0" hangingPunct="0"/>
              <a:t>13</a:t>
            </a:fld>
            <a:endParaRPr lang="es-ES_tradnl" altLang="es-ES" smtClean="0">
              <a:latin typeface="Times New Roman" pitchFamily="18" charset="0"/>
            </a:endParaRPr>
          </a:p>
        </p:txBody>
      </p:sp>
      <p:sp>
        <p:nvSpPr>
          <p:cNvPr id="655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55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887566" eaLnBrk="0" hangingPunct="0"/>
            <a:fld id="{5F3C2303-35AD-4643-A854-2A70D68FB119}" type="slidenum">
              <a:rPr lang="es-ES_tradnl" altLang="es-ES" smtClean="0">
                <a:latin typeface="Times New Roman" pitchFamily="18" charset="0"/>
              </a:rPr>
              <a:pPr defTabSz="887566" eaLnBrk="0" hangingPunct="0"/>
              <a:t>14</a:t>
            </a:fld>
            <a:endParaRPr lang="es-ES_tradnl" altLang="es-ES" smtClean="0">
              <a:latin typeface="Times New Roman" pitchFamily="18" charset="0"/>
            </a:endParaRPr>
          </a:p>
        </p:txBody>
      </p:sp>
      <p:sp>
        <p:nvSpPr>
          <p:cNvPr id="655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55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E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Marcador de imagen de diapositiva"/>
          <p:cNvSpPr>
            <a:spLocks noGrp="1" noRot="1" noChangeAspect="1" noTextEdit="1"/>
          </p:cNvSpPr>
          <p:nvPr>
            <p:ph type="sldImg"/>
          </p:nvPr>
        </p:nvSpPr>
        <p:spPr>
          <a:ln/>
        </p:spPr>
      </p:sp>
      <p:sp>
        <p:nvSpPr>
          <p:cNvPr id="55299" name="2 Marcador de notas"/>
          <p:cNvSpPr>
            <a:spLocks noGrp="1"/>
          </p:cNvSpPr>
          <p:nvPr>
            <p:ph type="body" idx="1"/>
          </p:nvPr>
        </p:nvSpPr>
        <p:spPr>
          <a:noFill/>
          <a:ln/>
        </p:spPr>
        <p:txBody>
          <a:bodyPr/>
          <a:lstStyle/>
          <a:p>
            <a:r>
              <a:rPr lang="ca-ES" b="1" dirty="0" smtClean="0"/>
              <a:t>Coneixement i resultats dels projectes</a:t>
            </a:r>
            <a:endParaRPr lang="ca-ES" b="1" dirty="0" smtClean="0">
              <a:solidFill>
                <a:srgbClr val="0033CC"/>
              </a:solidFill>
            </a:endParaRPr>
          </a:p>
          <a:p>
            <a:pPr>
              <a:buFont typeface="Wingdings" pitchFamily="2" charset="2"/>
              <a:buChar char="à"/>
            </a:pPr>
            <a:r>
              <a:rPr lang="ca-ES" b="1" dirty="0" smtClean="0">
                <a:solidFill>
                  <a:srgbClr val="0033CC"/>
                </a:solidFill>
                <a:sym typeface="Wingdings" pitchFamily="2" charset="2"/>
              </a:rPr>
              <a:t> </a:t>
            </a:r>
            <a:r>
              <a:rPr lang="ca-ES" dirty="0" smtClean="0">
                <a:sym typeface="Wingdings" pitchFamily="2" charset="2"/>
              </a:rPr>
              <a:t>Estalvis energètic (kWh),</a:t>
            </a:r>
          </a:p>
          <a:p>
            <a:pPr>
              <a:buFont typeface="Wingdings" pitchFamily="2" charset="2"/>
              <a:buChar char="à"/>
            </a:pPr>
            <a:r>
              <a:rPr lang="ca-ES" dirty="0" smtClean="0">
                <a:sym typeface="Wingdings" pitchFamily="2" charset="2"/>
              </a:rPr>
              <a:t> Viabilitat econòmica (VAN, TIR, Retorn Simple),</a:t>
            </a:r>
          </a:p>
          <a:p>
            <a:pPr>
              <a:buFont typeface="Wingdings" pitchFamily="2" charset="2"/>
              <a:buChar char="à"/>
            </a:pPr>
            <a:r>
              <a:rPr lang="ca-ES" dirty="0" smtClean="0">
                <a:sym typeface="Wingdings" pitchFamily="2" charset="2"/>
              </a:rPr>
              <a:t> Cost de les inversions (€),</a:t>
            </a:r>
          </a:p>
          <a:p>
            <a:pPr>
              <a:buFont typeface="Wingdings" pitchFamily="2" charset="2"/>
              <a:buChar char="à"/>
            </a:pPr>
            <a:r>
              <a:rPr lang="ca-ES" dirty="0" smtClean="0"/>
              <a:t> Operació, manteniment i grau de satisfacció.</a:t>
            </a:r>
          </a:p>
          <a:p>
            <a:endParaRPr lang="ca-ES" dirty="0" smtClean="0">
              <a:ea typeface="MS PGothic" pitchFamily="34" charset="-128"/>
            </a:endParaRPr>
          </a:p>
        </p:txBody>
      </p:sp>
      <p:sp>
        <p:nvSpPr>
          <p:cNvPr id="55300" name="3 Marcador de número de diapositiva"/>
          <p:cNvSpPr>
            <a:spLocks noGrp="1"/>
          </p:cNvSpPr>
          <p:nvPr>
            <p:ph type="sldNum" sz="quarter" idx="5"/>
          </p:nvPr>
        </p:nvSpPr>
        <p:spPr>
          <a:noFill/>
        </p:spPr>
        <p:txBody>
          <a:bodyPr/>
          <a:lstStyle/>
          <a:p>
            <a:fld id="{2832325F-5912-4521-AD05-A8A7C4FD09C2}" type="slidenum">
              <a:rPr lang="es-ES_tradnl" smtClean="0">
                <a:ea typeface="MS PGothic" pitchFamily="34" charset="-128"/>
              </a:rPr>
              <a:pPr/>
              <a:t>47</a:t>
            </a:fld>
            <a:endParaRPr lang="es-ES_tradnl" smtClean="0">
              <a:ea typeface="MS PGothic"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42950" y="2130425"/>
            <a:ext cx="8420100" cy="1470025"/>
          </a:xfrm>
          <a:prstGeom prst="rect">
            <a:avLst/>
          </a:prstGeo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4638"/>
            <a:ext cx="8915400" cy="1143000"/>
          </a:xfrm>
          <a:prstGeom prst="rect">
            <a:avLst/>
          </a:prstGeom>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95300" y="1600200"/>
            <a:ext cx="89154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181850" y="274638"/>
            <a:ext cx="2228850" cy="5851525"/>
          </a:xfrm>
          <a:prstGeom prst="rect">
            <a:avLst/>
          </a:prstGeo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95300" y="274638"/>
            <a:ext cx="6534150" cy="58515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3" y="2130429"/>
            <a:ext cx="8420101" cy="1470025"/>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485904" y="3886201"/>
            <a:ext cx="6934200" cy="1752600"/>
          </a:xfrm>
        </p:spPr>
        <p:txBody>
          <a:bodyPr/>
          <a:lstStyle>
            <a:lvl1pPr marL="0" indent="0" algn="ctr">
              <a:buNone/>
              <a:defRPr>
                <a:solidFill>
                  <a:schemeClr val="tx1">
                    <a:tint val="75000"/>
                  </a:schemeClr>
                </a:solidFill>
              </a:defRPr>
            </a:lvl1pPr>
            <a:lvl2pPr marL="434497" indent="0" algn="ctr">
              <a:buNone/>
              <a:defRPr>
                <a:solidFill>
                  <a:schemeClr val="tx1">
                    <a:tint val="75000"/>
                  </a:schemeClr>
                </a:solidFill>
              </a:defRPr>
            </a:lvl2pPr>
            <a:lvl3pPr marL="868995" indent="0" algn="ctr">
              <a:buNone/>
              <a:defRPr>
                <a:solidFill>
                  <a:schemeClr val="tx1">
                    <a:tint val="75000"/>
                  </a:schemeClr>
                </a:solidFill>
              </a:defRPr>
            </a:lvl3pPr>
            <a:lvl4pPr marL="1303493" indent="0" algn="ctr">
              <a:buNone/>
              <a:defRPr>
                <a:solidFill>
                  <a:schemeClr val="tx1">
                    <a:tint val="75000"/>
                  </a:schemeClr>
                </a:solidFill>
              </a:defRPr>
            </a:lvl4pPr>
            <a:lvl5pPr marL="1737989" indent="0" algn="ctr">
              <a:buNone/>
              <a:defRPr>
                <a:solidFill>
                  <a:schemeClr val="tx1">
                    <a:tint val="75000"/>
                  </a:schemeClr>
                </a:solidFill>
              </a:defRPr>
            </a:lvl5pPr>
            <a:lvl6pPr marL="2172487" indent="0" algn="ctr">
              <a:buNone/>
              <a:defRPr>
                <a:solidFill>
                  <a:schemeClr val="tx1">
                    <a:tint val="75000"/>
                  </a:schemeClr>
                </a:solidFill>
              </a:defRPr>
            </a:lvl6pPr>
            <a:lvl7pPr marL="2606984" indent="0" algn="ctr">
              <a:buNone/>
              <a:defRPr>
                <a:solidFill>
                  <a:schemeClr val="tx1">
                    <a:tint val="75000"/>
                  </a:schemeClr>
                </a:solidFill>
              </a:defRPr>
            </a:lvl7pPr>
            <a:lvl8pPr marL="3041481" indent="0" algn="ctr">
              <a:buNone/>
              <a:defRPr>
                <a:solidFill>
                  <a:schemeClr val="tx1">
                    <a:tint val="75000"/>
                  </a:schemeClr>
                </a:solidFill>
              </a:defRPr>
            </a:lvl8pPr>
            <a:lvl9pPr marL="3475980" indent="0" algn="ctr">
              <a:buNone/>
              <a:defRPr>
                <a:solidFill>
                  <a:schemeClr val="tx1">
                    <a:tint val="75000"/>
                  </a:schemeClr>
                </a:solidFill>
              </a:defRPr>
            </a:lvl9pPr>
          </a:lstStyle>
          <a:p>
            <a:r>
              <a:rPr lang="es-ES_tradnl"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ca-ES" dirty="0"/>
          </a:p>
        </p:txBody>
      </p:sp>
      <p:sp>
        <p:nvSpPr>
          <p:cNvPr id="6" name="Slide Number Placeholder 5"/>
          <p:cNvSpPr>
            <a:spLocks noGrp="1"/>
          </p:cNvSpPr>
          <p:nvPr>
            <p:ph type="sldNum" sz="quarter" idx="12"/>
          </p:nvPr>
        </p:nvSpPr>
        <p:spPr/>
        <p:txBody>
          <a:bodyPr/>
          <a:lstStyle>
            <a:lvl1pPr>
              <a:defRPr/>
            </a:lvl1pPr>
          </a:lstStyle>
          <a:p>
            <a:pPr>
              <a:defRPr/>
            </a:pPr>
            <a:fld id="{E64E7EF8-18DF-4670-AB23-0C8E8B67562B}" type="slidenum">
              <a:rPr lang="en-US"/>
              <a:pPr>
                <a:defRPr/>
              </a:pPr>
              <a:t>‹Nº›</a:t>
            </a:fld>
            <a:endParaRPr lang="en-US" dirty="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76849" y="1676308"/>
            <a:ext cx="8633336" cy="4560461"/>
          </a:xfrm>
        </p:spPr>
        <p:txBody>
          <a:bodyPr/>
          <a:lstStyle>
            <a:lvl1pPr>
              <a:buClr>
                <a:srgbClr val="C00000"/>
              </a:buClr>
              <a:buFont typeface="Arial" pitchFamily="34" charset="0"/>
              <a:buChar char="•"/>
              <a:defRPr sz="1800">
                <a:latin typeface="Helvetica" pitchFamily="34" charset="0"/>
                <a:cs typeface="Helvetica" pitchFamily="34" charset="0"/>
              </a:defRPr>
            </a:lvl1pPr>
            <a:lvl2pPr>
              <a:buClr>
                <a:srgbClr val="C00000"/>
              </a:buClr>
              <a:buFont typeface="Helvetica" pitchFamily="34" charset="0"/>
              <a:buChar char="–"/>
              <a:defRPr sz="1800">
                <a:latin typeface="Helvetica" pitchFamily="34" charset="0"/>
                <a:cs typeface="Helvetica" pitchFamily="34" charset="0"/>
              </a:defRPr>
            </a:lvl2pPr>
            <a:lvl3pPr>
              <a:buClr>
                <a:srgbClr val="C00000"/>
              </a:buClr>
              <a:buFont typeface="Helvetica" pitchFamily="34" charset="0"/>
              <a:buChar char="–"/>
              <a:defRPr sz="1800">
                <a:latin typeface="Helvetica" pitchFamily="34" charset="0"/>
                <a:cs typeface="Helvetica" pitchFamily="34" charset="0"/>
              </a:defRPr>
            </a:lvl3pPr>
            <a:lvl4pPr>
              <a:buClr>
                <a:srgbClr val="C00000"/>
              </a:buClr>
              <a:buFont typeface="Helvetica" pitchFamily="34" charset="0"/>
              <a:buChar char="–"/>
              <a:defRPr sz="1800">
                <a:latin typeface="Helvetica" pitchFamily="34" charset="0"/>
                <a:cs typeface="Helvetica" pitchFamily="34" charset="0"/>
              </a:defRPr>
            </a:lvl4pPr>
            <a:lvl5pPr>
              <a:buClr>
                <a:srgbClr val="C00000"/>
              </a:buClr>
              <a:buFont typeface="Helvetica" pitchFamily="34" charset="0"/>
              <a:buChar char="–"/>
              <a:defRPr sz="1800">
                <a:latin typeface="Helvetica" pitchFamily="34" charset="0"/>
                <a:cs typeface="Helvetica" pitchFamily="34" charset="0"/>
              </a:defRPr>
            </a:lvl5pPr>
          </a:lstStyle>
          <a:p>
            <a:pPr lvl="0"/>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a:t>
            </a:r>
            <a:r>
              <a:rPr lang="es-ES_tradnl" dirty="0" err="1" smtClean="0"/>
              <a:t>Master</a:t>
            </a:r>
            <a:r>
              <a:rPr lang="es-ES_tradnl" dirty="0" smtClean="0"/>
              <a:t> </a:t>
            </a:r>
            <a:r>
              <a:rPr lang="es-ES_tradnl" dirty="0" err="1" smtClean="0"/>
              <a:t>text</a:t>
            </a:r>
            <a:r>
              <a:rPr lang="es-ES_tradnl" dirty="0" smtClean="0"/>
              <a:t> </a:t>
            </a:r>
            <a:r>
              <a:rPr lang="es-ES_tradnl" dirty="0" err="1" smtClean="0"/>
              <a:t>styles</a:t>
            </a:r>
            <a:endParaRPr lang="es-ES_tradnl" dirty="0" smtClean="0"/>
          </a:p>
          <a:p>
            <a:pPr lvl="1"/>
            <a:r>
              <a:rPr lang="es-ES_tradnl" dirty="0" err="1" smtClean="0"/>
              <a:t>Second</a:t>
            </a:r>
            <a:r>
              <a:rPr lang="es-ES_tradnl" dirty="0" smtClean="0"/>
              <a:t> </a:t>
            </a:r>
            <a:r>
              <a:rPr lang="es-ES_tradnl" dirty="0" err="1" smtClean="0"/>
              <a:t>level</a:t>
            </a:r>
            <a:endParaRPr lang="es-ES_tradnl" dirty="0" smtClean="0"/>
          </a:p>
          <a:p>
            <a:pPr lvl="2"/>
            <a:r>
              <a:rPr lang="es-ES_tradnl" dirty="0" err="1" smtClean="0"/>
              <a:t>Third</a:t>
            </a:r>
            <a:r>
              <a:rPr lang="es-ES_tradnl" dirty="0" smtClean="0"/>
              <a:t> </a:t>
            </a:r>
            <a:r>
              <a:rPr lang="es-ES_tradnl" dirty="0" err="1" smtClean="0"/>
              <a:t>level</a:t>
            </a:r>
            <a:endParaRPr lang="es-ES_tradnl" dirty="0" smtClean="0"/>
          </a:p>
          <a:p>
            <a:pPr lvl="3"/>
            <a:r>
              <a:rPr lang="es-ES_tradnl" dirty="0" err="1" smtClean="0"/>
              <a:t>Fourth</a:t>
            </a:r>
            <a:r>
              <a:rPr lang="es-ES_tradnl" dirty="0" smtClean="0"/>
              <a:t> </a:t>
            </a:r>
            <a:r>
              <a:rPr lang="es-ES_tradnl" dirty="0" err="1" smtClean="0"/>
              <a:t>level</a:t>
            </a:r>
            <a:endParaRPr lang="es-ES_tradnl" dirty="0" smtClean="0"/>
          </a:p>
          <a:p>
            <a:pPr lvl="4"/>
            <a:r>
              <a:rPr lang="es-ES_tradnl" dirty="0" err="1" smtClean="0"/>
              <a:t>Fifth</a:t>
            </a:r>
            <a:r>
              <a:rPr lang="es-ES_tradnl" dirty="0" smtClean="0"/>
              <a:t> </a:t>
            </a:r>
            <a:r>
              <a:rPr lang="es-ES_tradnl" dirty="0" err="1" smtClean="0"/>
              <a:t>level</a:t>
            </a:r>
            <a:endParaRPr lang="en-US" dirty="0"/>
          </a:p>
        </p:txBody>
      </p:sp>
      <p:sp>
        <p:nvSpPr>
          <p:cNvPr id="8" name="Title 1"/>
          <p:cNvSpPr>
            <a:spLocks noGrp="1"/>
          </p:cNvSpPr>
          <p:nvPr>
            <p:ph type="title"/>
          </p:nvPr>
        </p:nvSpPr>
        <p:spPr>
          <a:xfrm>
            <a:off x="495816" y="882421"/>
            <a:ext cx="8914369" cy="783562"/>
          </a:xfrm>
        </p:spPr>
        <p:txBody>
          <a:bodyPr/>
          <a:lstStyle>
            <a:lvl1pPr algn="l">
              <a:defRPr sz="2600" b="1">
                <a:solidFill>
                  <a:srgbClr val="C00000"/>
                </a:solidFill>
                <a:latin typeface="Helvetica" pitchFamily="34" charset="0"/>
                <a:cs typeface="Helvetica" pitchFamily="34" charset="0"/>
              </a:defRPr>
            </a:lvl1pPr>
          </a:lstStyle>
          <a:p>
            <a:r>
              <a:rPr lang="es-ES" smtClean="0"/>
              <a:t>Haga clic para modificar el estilo de título del patrón</a:t>
            </a:r>
            <a:endParaRPr lang="en-US"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9" y="4406901"/>
            <a:ext cx="8420101" cy="1362075"/>
          </a:xfrm>
        </p:spPr>
        <p:txBody>
          <a:bodyPr anchor="t"/>
          <a:lstStyle>
            <a:lvl1pPr algn="l">
              <a:defRPr sz="38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782509" y="2906716"/>
            <a:ext cx="8420101" cy="1500187"/>
          </a:xfrm>
        </p:spPr>
        <p:txBody>
          <a:bodyPr anchor="b"/>
          <a:lstStyle>
            <a:lvl1pPr marL="0" indent="0">
              <a:buNone/>
              <a:defRPr sz="1900">
                <a:solidFill>
                  <a:schemeClr val="tx1">
                    <a:tint val="75000"/>
                  </a:schemeClr>
                </a:solidFill>
              </a:defRPr>
            </a:lvl1pPr>
            <a:lvl2pPr marL="434497" indent="0">
              <a:buNone/>
              <a:defRPr sz="1700">
                <a:solidFill>
                  <a:schemeClr val="tx1">
                    <a:tint val="75000"/>
                  </a:schemeClr>
                </a:solidFill>
              </a:defRPr>
            </a:lvl2pPr>
            <a:lvl3pPr marL="868995" indent="0">
              <a:buNone/>
              <a:defRPr sz="1600">
                <a:solidFill>
                  <a:schemeClr val="tx1">
                    <a:tint val="75000"/>
                  </a:schemeClr>
                </a:solidFill>
              </a:defRPr>
            </a:lvl3pPr>
            <a:lvl4pPr marL="1303493" indent="0">
              <a:buNone/>
              <a:defRPr sz="1300">
                <a:solidFill>
                  <a:schemeClr val="tx1">
                    <a:tint val="75000"/>
                  </a:schemeClr>
                </a:solidFill>
              </a:defRPr>
            </a:lvl4pPr>
            <a:lvl5pPr marL="1737989" indent="0">
              <a:buNone/>
              <a:defRPr sz="1300">
                <a:solidFill>
                  <a:schemeClr val="tx1">
                    <a:tint val="75000"/>
                  </a:schemeClr>
                </a:solidFill>
              </a:defRPr>
            </a:lvl5pPr>
            <a:lvl6pPr marL="2172487" indent="0">
              <a:buNone/>
              <a:defRPr sz="1300">
                <a:solidFill>
                  <a:schemeClr val="tx1">
                    <a:tint val="75000"/>
                  </a:schemeClr>
                </a:solidFill>
              </a:defRPr>
            </a:lvl6pPr>
            <a:lvl7pPr marL="2606984" indent="0">
              <a:buNone/>
              <a:defRPr sz="1300">
                <a:solidFill>
                  <a:schemeClr val="tx1">
                    <a:tint val="75000"/>
                  </a:schemeClr>
                </a:solidFill>
              </a:defRPr>
            </a:lvl7pPr>
            <a:lvl8pPr marL="3041481" indent="0">
              <a:buNone/>
              <a:defRPr sz="1300">
                <a:solidFill>
                  <a:schemeClr val="tx1">
                    <a:tint val="75000"/>
                  </a:schemeClr>
                </a:solidFill>
              </a:defRPr>
            </a:lvl8pPr>
            <a:lvl9pPr marL="3475980" indent="0">
              <a:buNone/>
              <a:defRPr sz="1300">
                <a:solidFill>
                  <a:schemeClr val="tx1">
                    <a:tint val="75000"/>
                  </a:schemeClr>
                </a:solidFill>
              </a:defRPr>
            </a:lvl9pPr>
          </a:lstStyle>
          <a:p>
            <a:pPr lvl="0"/>
            <a:r>
              <a:rPr lang="es-ES_tradnl"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ca-ES" dirty="0"/>
          </a:p>
        </p:txBody>
      </p:sp>
      <p:sp>
        <p:nvSpPr>
          <p:cNvPr id="6" name="Slide Number Placeholder 5"/>
          <p:cNvSpPr>
            <a:spLocks noGrp="1"/>
          </p:cNvSpPr>
          <p:nvPr>
            <p:ph type="sldNum" sz="quarter" idx="12"/>
          </p:nvPr>
        </p:nvSpPr>
        <p:spPr/>
        <p:txBody>
          <a:bodyPr/>
          <a:lstStyle>
            <a:lvl1pPr>
              <a:defRPr/>
            </a:lvl1pPr>
          </a:lstStyle>
          <a:p>
            <a:pPr>
              <a:defRPr/>
            </a:pPr>
            <a:fld id="{76EA601B-7AA0-4016-8087-305AE0E473F7}" type="slidenum">
              <a:rPr lang="en-US"/>
              <a:pPr>
                <a:defRPr/>
              </a:pPr>
              <a:t>‹Nº›</a:t>
            </a:fld>
            <a:endParaRPr lang="en-US" dirty="0"/>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09314" y="2493966"/>
            <a:ext cx="3604684" cy="7054849"/>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4179096" y="2493966"/>
            <a:ext cx="3604684" cy="7054849"/>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ca-ES" dirty="0"/>
          </a:p>
        </p:txBody>
      </p:sp>
      <p:sp>
        <p:nvSpPr>
          <p:cNvPr id="7" name="Slide Number Placeholder 5"/>
          <p:cNvSpPr>
            <a:spLocks noGrp="1"/>
          </p:cNvSpPr>
          <p:nvPr>
            <p:ph type="sldNum" sz="quarter" idx="12"/>
          </p:nvPr>
        </p:nvSpPr>
        <p:spPr/>
        <p:txBody>
          <a:bodyPr/>
          <a:lstStyle>
            <a:lvl1pPr>
              <a:defRPr/>
            </a:lvl1pPr>
          </a:lstStyle>
          <a:p>
            <a:pPr>
              <a:defRPr/>
            </a:pPr>
            <a:fld id="{F3C2307E-38D5-4BEE-910B-5AAC73F7216B}" type="slidenum">
              <a:rPr lang="en-US"/>
              <a:pPr>
                <a:defRPr/>
              </a:pPr>
              <a:t>‹Nº›</a:t>
            </a:fld>
            <a:endParaRPr lang="en-US" dirty="0"/>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2" y="274640"/>
            <a:ext cx="8915401" cy="1143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495302" y="1535114"/>
            <a:ext cx="4376871" cy="639764"/>
          </a:xfrm>
        </p:spPr>
        <p:txBody>
          <a:bodyPr anchor="b"/>
          <a:lstStyle>
            <a:lvl1pPr marL="0" indent="0">
              <a:buNone/>
              <a:defRPr sz="2300" b="1"/>
            </a:lvl1pPr>
            <a:lvl2pPr marL="434497" indent="0">
              <a:buNone/>
              <a:defRPr sz="1900" b="1"/>
            </a:lvl2pPr>
            <a:lvl3pPr marL="868995" indent="0">
              <a:buNone/>
              <a:defRPr sz="1700" b="1"/>
            </a:lvl3pPr>
            <a:lvl4pPr marL="1303493" indent="0">
              <a:buNone/>
              <a:defRPr sz="1600" b="1"/>
            </a:lvl4pPr>
            <a:lvl5pPr marL="1737989" indent="0">
              <a:buNone/>
              <a:defRPr sz="1600" b="1"/>
            </a:lvl5pPr>
            <a:lvl6pPr marL="2172487" indent="0">
              <a:buNone/>
              <a:defRPr sz="1600" b="1"/>
            </a:lvl6pPr>
            <a:lvl7pPr marL="2606984" indent="0">
              <a:buNone/>
              <a:defRPr sz="1600" b="1"/>
            </a:lvl7pPr>
            <a:lvl8pPr marL="3041481" indent="0">
              <a:buNone/>
              <a:defRPr sz="1600" b="1"/>
            </a:lvl8pPr>
            <a:lvl9pPr marL="347598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495302" y="2174878"/>
            <a:ext cx="4376871" cy="3951288"/>
          </a:xfrm>
        </p:spPr>
        <p:txBody>
          <a:bodyPr/>
          <a:lstStyle>
            <a:lvl1pPr>
              <a:defRPr sz="23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032112" y="1535114"/>
            <a:ext cx="4378590" cy="639764"/>
          </a:xfrm>
        </p:spPr>
        <p:txBody>
          <a:bodyPr anchor="b"/>
          <a:lstStyle>
            <a:lvl1pPr marL="0" indent="0">
              <a:buNone/>
              <a:defRPr sz="2300" b="1"/>
            </a:lvl1pPr>
            <a:lvl2pPr marL="434497" indent="0">
              <a:buNone/>
              <a:defRPr sz="1900" b="1"/>
            </a:lvl2pPr>
            <a:lvl3pPr marL="868995" indent="0">
              <a:buNone/>
              <a:defRPr sz="1700" b="1"/>
            </a:lvl3pPr>
            <a:lvl4pPr marL="1303493" indent="0">
              <a:buNone/>
              <a:defRPr sz="1600" b="1"/>
            </a:lvl4pPr>
            <a:lvl5pPr marL="1737989" indent="0">
              <a:buNone/>
              <a:defRPr sz="1600" b="1"/>
            </a:lvl5pPr>
            <a:lvl6pPr marL="2172487" indent="0">
              <a:buNone/>
              <a:defRPr sz="1600" b="1"/>
            </a:lvl6pPr>
            <a:lvl7pPr marL="2606984" indent="0">
              <a:buNone/>
              <a:defRPr sz="1600" b="1"/>
            </a:lvl7pPr>
            <a:lvl8pPr marL="3041481" indent="0">
              <a:buNone/>
              <a:defRPr sz="1600" b="1"/>
            </a:lvl8pPr>
            <a:lvl9pPr marL="347598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032112" y="2174878"/>
            <a:ext cx="4378590" cy="3951288"/>
          </a:xfrm>
        </p:spPr>
        <p:txBody>
          <a:bodyPr/>
          <a:lstStyle>
            <a:lvl1pPr>
              <a:defRPr sz="23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dirty="0"/>
          </a:p>
        </p:txBody>
      </p:sp>
      <p:sp>
        <p:nvSpPr>
          <p:cNvPr id="8" name="Footer Placeholder 4"/>
          <p:cNvSpPr>
            <a:spLocks noGrp="1"/>
          </p:cNvSpPr>
          <p:nvPr>
            <p:ph type="ftr" sz="quarter" idx="11"/>
          </p:nvPr>
        </p:nvSpPr>
        <p:spPr/>
        <p:txBody>
          <a:bodyPr/>
          <a:lstStyle>
            <a:lvl1pPr>
              <a:defRPr/>
            </a:lvl1pPr>
          </a:lstStyle>
          <a:p>
            <a:pPr>
              <a:defRPr/>
            </a:pPr>
            <a:endParaRPr lang="ca-ES" dirty="0"/>
          </a:p>
        </p:txBody>
      </p:sp>
      <p:sp>
        <p:nvSpPr>
          <p:cNvPr id="9" name="Slide Number Placeholder 5"/>
          <p:cNvSpPr>
            <a:spLocks noGrp="1"/>
          </p:cNvSpPr>
          <p:nvPr>
            <p:ph type="sldNum" sz="quarter" idx="12"/>
          </p:nvPr>
        </p:nvSpPr>
        <p:spPr/>
        <p:txBody>
          <a:bodyPr/>
          <a:lstStyle>
            <a:lvl1pPr>
              <a:defRPr/>
            </a:lvl1pPr>
          </a:lstStyle>
          <a:p>
            <a:pPr>
              <a:defRPr/>
            </a:pPr>
            <a:fld id="{3B16B92F-9432-486B-8415-8F657F03FA02}" type="slidenum">
              <a:rPr lang="en-US"/>
              <a:pPr>
                <a:defRPr/>
              </a:pPr>
              <a:t>‹Nº›</a:t>
            </a:fld>
            <a:endParaRPr lang="en-US" dirty="0"/>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dirty="0"/>
          </a:p>
        </p:txBody>
      </p:sp>
      <p:sp>
        <p:nvSpPr>
          <p:cNvPr id="4" name="Footer Placeholder 4"/>
          <p:cNvSpPr>
            <a:spLocks noGrp="1"/>
          </p:cNvSpPr>
          <p:nvPr>
            <p:ph type="ftr" sz="quarter" idx="11"/>
          </p:nvPr>
        </p:nvSpPr>
        <p:spPr/>
        <p:txBody>
          <a:bodyPr/>
          <a:lstStyle>
            <a:lvl1pPr>
              <a:defRPr/>
            </a:lvl1pPr>
          </a:lstStyle>
          <a:p>
            <a:pPr>
              <a:defRPr/>
            </a:pPr>
            <a:endParaRPr lang="ca-ES" dirty="0"/>
          </a:p>
        </p:txBody>
      </p:sp>
      <p:sp>
        <p:nvSpPr>
          <p:cNvPr id="5" name="Slide Number Placeholder 5"/>
          <p:cNvSpPr>
            <a:spLocks noGrp="1"/>
          </p:cNvSpPr>
          <p:nvPr>
            <p:ph type="sldNum" sz="quarter" idx="12"/>
          </p:nvPr>
        </p:nvSpPr>
        <p:spPr/>
        <p:txBody>
          <a:bodyPr/>
          <a:lstStyle>
            <a:lvl1pPr>
              <a:defRPr/>
            </a:lvl1pPr>
          </a:lstStyle>
          <a:p>
            <a:pPr>
              <a:defRPr/>
            </a:pPr>
            <a:fld id="{B5C09D26-D55C-40EE-8AC6-F50A36BD1544}" type="slidenum">
              <a:rPr lang="en-US"/>
              <a:pPr>
                <a:defRPr/>
              </a:pPr>
              <a:t>‹Nº›</a:t>
            </a:fld>
            <a:endParaRPr lang="en-US" dirty="0"/>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Footer Placeholder 4"/>
          <p:cNvSpPr>
            <a:spLocks noGrp="1"/>
          </p:cNvSpPr>
          <p:nvPr>
            <p:ph type="ftr" sz="quarter" idx="11"/>
          </p:nvPr>
        </p:nvSpPr>
        <p:spPr/>
        <p:txBody>
          <a:bodyPr/>
          <a:lstStyle>
            <a:lvl1pPr>
              <a:defRPr/>
            </a:lvl1pPr>
          </a:lstStyle>
          <a:p>
            <a:pPr>
              <a:defRPr/>
            </a:pPr>
            <a:endParaRPr lang="ca-ES" dirty="0"/>
          </a:p>
        </p:txBody>
      </p:sp>
      <p:sp>
        <p:nvSpPr>
          <p:cNvPr id="4" name="Slide Number Placeholder 5"/>
          <p:cNvSpPr>
            <a:spLocks noGrp="1"/>
          </p:cNvSpPr>
          <p:nvPr>
            <p:ph type="sldNum" sz="quarter" idx="12"/>
          </p:nvPr>
        </p:nvSpPr>
        <p:spPr/>
        <p:txBody>
          <a:bodyPr/>
          <a:lstStyle>
            <a:lvl1pPr>
              <a:defRPr/>
            </a:lvl1pPr>
          </a:lstStyle>
          <a:p>
            <a:pPr>
              <a:defRPr/>
            </a:pPr>
            <a:fld id="{7BFDE31B-3AD9-4200-8E72-14FB7DD729B2}" type="slidenum">
              <a:rPr lang="en-US"/>
              <a:pPr>
                <a:defRPr/>
              </a:pPr>
              <a:t>‹Nº›</a:t>
            </a:fld>
            <a:endParaRPr lang="en-US" dirty="0"/>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2" y="273052"/>
            <a:ext cx="3259006" cy="1162050"/>
          </a:xfrm>
        </p:spPr>
        <p:txBody>
          <a:bodyPr anchor="b"/>
          <a:lstStyle>
            <a:lvl1pPr algn="l">
              <a:defRPr sz="1900" b="1"/>
            </a:lvl1pPr>
          </a:lstStyle>
          <a:p>
            <a:r>
              <a:rPr lang="es-ES_tradnl" smtClean="0"/>
              <a:t>Click to edit Master title style</a:t>
            </a:r>
            <a:endParaRPr lang="en-US"/>
          </a:p>
        </p:txBody>
      </p:sp>
      <p:sp>
        <p:nvSpPr>
          <p:cNvPr id="3" name="Content Placeholder 2"/>
          <p:cNvSpPr>
            <a:spLocks noGrp="1"/>
          </p:cNvSpPr>
          <p:nvPr>
            <p:ph idx="1"/>
          </p:nvPr>
        </p:nvSpPr>
        <p:spPr>
          <a:xfrm>
            <a:off x="3872973" y="273052"/>
            <a:ext cx="5537729" cy="5853113"/>
          </a:xfrm>
        </p:spPr>
        <p:txBody>
          <a:bodyPr/>
          <a:lstStyle>
            <a:lvl1pPr>
              <a:defRPr sz="30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495302" y="1435101"/>
            <a:ext cx="3259006" cy="4691063"/>
          </a:xfrm>
        </p:spPr>
        <p:txBody>
          <a:bodyPr/>
          <a:lstStyle>
            <a:lvl1pPr marL="0" indent="0">
              <a:buNone/>
              <a:defRPr sz="1300"/>
            </a:lvl1pPr>
            <a:lvl2pPr marL="434497" indent="0">
              <a:buNone/>
              <a:defRPr sz="1100"/>
            </a:lvl2pPr>
            <a:lvl3pPr marL="868995" indent="0">
              <a:buNone/>
              <a:defRPr sz="900"/>
            </a:lvl3pPr>
            <a:lvl4pPr marL="1303493" indent="0">
              <a:buNone/>
              <a:defRPr sz="800"/>
            </a:lvl4pPr>
            <a:lvl5pPr marL="1737989" indent="0">
              <a:buNone/>
              <a:defRPr sz="800"/>
            </a:lvl5pPr>
            <a:lvl6pPr marL="2172487" indent="0">
              <a:buNone/>
              <a:defRPr sz="800"/>
            </a:lvl6pPr>
            <a:lvl7pPr marL="2606984" indent="0">
              <a:buNone/>
              <a:defRPr sz="800"/>
            </a:lvl7pPr>
            <a:lvl8pPr marL="3041481" indent="0">
              <a:buNone/>
              <a:defRPr sz="800"/>
            </a:lvl8pPr>
            <a:lvl9pPr marL="3475980" indent="0">
              <a:buNone/>
              <a:defRPr sz="800"/>
            </a:lvl9pPr>
          </a:lstStyle>
          <a:p>
            <a:pPr lvl="0"/>
            <a:r>
              <a:rPr lang="es-ES_tradnl"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ca-ES" dirty="0"/>
          </a:p>
        </p:txBody>
      </p:sp>
      <p:sp>
        <p:nvSpPr>
          <p:cNvPr id="7" name="Slide Number Placeholder 5"/>
          <p:cNvSpPr>
            <a:spLocks noGrp="1"/>
          </p:cNvSpPr>
          <p:nvPr>
            <p:ph type="sldNum" sz="quarter" idx="12"/>
          </p:nvPr>
        </p:nvSpPr>
        <p:spPr/>
        <p:txBody>
          <a:bodyPr/>
          <a:lstStyle>
            <a:lvl1pPr>
              <a:defRPr/>
            </a:lvl1pPr>
          </a:lstStyle>
          <a:p>
            <a:pPr>
              <a:defRPr/>
            </a:pPr>
            <a:fld id="{7B702BDC-BE44-44CA-88BA-8C8CDA3C8275}" type="slidenum">
              <a:rPr lang="en-US"/>
              <a:pPr>
                <a:defRPr/>
              </a:pPr>
              <a:t>‹Nº›</a:t>
            </a:fld>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4638"/>
            <a:ext cx="8915400" cy="1143000"/>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a:xfrm>
            <a:off x="495300" y="1600200"/>
            <a:ext cx="8915400" cy="4525963"/>
          </a:xfrm>
          <a:prstGeom prst="rect">
            <a:avLst/>
          </a:prstGeom>
        </p:spPr>
        <p:txBody>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ES" dirty="0"/>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9" y="4800601"/>
            <a:ext cx="5943600" cy="566738"/>
          </a:xfrm>
        </p:spPr>
        <p:txBody>
          <a:bodyPr anchor="b"/>
          <a:lstStyle>
            <a:lvl1pPr algn="l">
              <a:defRPr sz="1900" b="1"/>
            </a:lvl1pPr>
          </a:lstStyle>
          <a:p>
            <a:r>
              <a:rPr lang="es-ES_tradnl" smtClean="0"/>
              <a:t>Click to edit Master title style</a:t>
            </a:r>
            <a:endParaRPr lang="en-US"/>
          </a:p>
        </p:txBody>
      </p:sp>
      <p:sp>
        <p:nvSpPr>
          <p:cNvPr id="3" name="Picture Placeholder 2"/>
          <p:cNvSpPr>
            <a:spLocks noGrp="1"/>
          </p:cNvSpPr>
          <p:nvPr>
            <p:ph type="pic" idx="1"/>
          </p:nvPr>
        </p:nvSpPr>
        <p:spPr>
          <a:xfrm>
            <a:off x="1941649" y="612775"/>
            <a:ext cx="5943600" cy="4114800"/>
          </a:xfrm>
        </p:spPr>
        <p:txBody>
          <a:bodyPr rtlCol="0">
            <a:normAutofit/>
          </a:bodyPr>
          <a:lstStyle>
            <a:lvl1pPr marL="0" indent="0">
              <a:buNone/>
              <a:defRPr sz="3000"/>
            </a:lvl1pPr>
            <a:lvl2pPr marL="434497" indent="0">
              <a:buNone/>
              <a:defRPr sz="2700"/>
            </a:lvl2pPr>
            <a:lvl3pPr marL="868995" indent="0">
              <a:buNone/>
              <a:defRPr sz="2300"/>
            </a:lvl3pPr>
            <a:lvl4pPr marL="1303493" indent="0">
              <a:buNone/>
              <a:defRPr sz="1900"/>
            </a:lvl4pPr>
            <a:lvl5pPr marL="1737989" indent="0">
              <a:buNone/>
              <a:defRPr sz="1900"/>
            </a:lvl5pPr>
            <a:lvl6pPr marL="2172487" indent="0">
              <a:buNone/>
              <a:defRPr sz="1900"/>
            </a:lvl6pPr>
            <a:lvl7pPr marL="2606984" indent="0">
              <a:buNone/>
              <a:defRPr sz="1900"/>
            </a:lvl7pPr>
            <a:lvl8pPr marL="3041481" indent="0">
              <a:buNone/>
              <a:defRPr sz="1900"/>
            </a:lvl8pPr>
            <a:lvl9pPr marL="3475980" indent="0">
              <a:buNone/>
              <a:defRPr sz="1900"/>
            </a:lvl9pPr>
          </a:lstStyle>
          <a:p>
            <a:pPr lvl="0"/>
            <a:endParaRPr lang="en-US" noProof="0" dirty="0" smtClean="0"/>
          </a:p>
        </p:txBody>
      </p:sp>
      <p:sp>
        <p:nvSpPr>
          <p:cNvPr id="4" name="Text Placeholder 3"/>
          <p:cNvSpPr>
            <a:spLocks noGrp="1"/>
          </p:cNvSpPr>
          <p:nvPr>
            <p:ph type="body" sz="half" idx="2"/>
          </p:nvPr>
        </p:nvSpPr>
        <p:spPr>
          <a:xfrm>
            <a:off x="1941649" y="5367338"/>
            <a:ext cx="5943600" cy="804862"/>
          </a:xfrm>
        </p:spPr>
        <p:txBody>
          <a:bodyPr/>
          <a:lstStyle>
            <a:lvl1pPr marL="0" indent="0">
              <a:buNone/>
              <a:defRPr sz="1300"/>
            </a:lvl1pPr>
            <a:lvl2pPr marL="434497" indent="0">
              <a:buNone/>
              <a:defRPr sz="1100"/>
            </a:lvl2pPr>
            <a:lvl3pPr marL="868995" indent="0">
              <a:buNone/>
              <a:defRPr sz="900"/>
            </a:lvl3pPr>
            <a:lvl4pPr marL="1303493" indent="0">
              <a:buNone/>
              <a:defRPr sz="800"/>
            </a:lvl4pPr>
            <a:lvl5pPr marL="1737989" indent="0">
              <a:buNone/>
              <a:defRPr sz="800"/>
            </a:lvl5pPr>
            <a:lvl6pPr marL="2172487" indent="0">
              <a:buNone/>
              <a:defRPr sz="800"/>
            </a:lvl6pPr>
            <a:lvl7pPr marL="2606984" indent="0">
              <a:buNone/>
              <a:defRPr sz="800"/>
            </a:lvl7pPr>
            <a:lvl8pPr marL="3041481" indent="0">
              <a:buNone/>
              <a:defRPr sz="800"/>
            </a:lvl8pPr>
            <a:lvl9pPr marL="3475980" indent="0">
              <a:buNone/>
              <a:defRPr sz="800"/>
            </a:lvl9pPr>
          </a:lstStyle>
          <a:p>
            <a:pPr lvl="0"/>
            <a:r>
              <a:rPr lang="es-ES_tradnl"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ca-ES" dirty="0"/>
          </a:p>
        </p:txBody>
      </p:sp>
      <p:sp>
        <p:nvSpPr>
          <p:cNvPr id="7" name="Slide Number Placeholder 5"/>
          <p:cNvSpPr>
            <a:spLocks noGrp="1"/>
          </p:cNvSpPr>
          <p:nvPr>
            <p:ph type="sldNum" sz="quarter" idx="12"/>
          </p:nvPr>
        </p:nvSpPr>
        <p:spPr/>
        <p:txBody>
          <a:bodyPr/>
          <a:lstStyle>
            <a:lvl1pPr>
              <a:defRPr/>
            </a:lvl1pPr>
          </a:lstStyle>
          <a:p>
            <a:pPr>
              <a:defRPr/>
            </a:pPr>
            <a:fld id="{E9005E58-3EFF-4F3B-93E1-9056BE1D3619}" type="slidenum">
              <a:rPr lang="en-US"/>
              <a:pPr>
                <a:defRPr/>
              </a:pPr>
              <a:t>‹Nº›</a:t>
            </a:fld>
            <a:endParaRPr lang="en-US" dirty="0"/>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ca-ES" dirty="0"/>
          </a:p>
        </p:txBody>
      </p:sp>
      <p:sp>
        <p:nvSpPr>
          <p:cNvPr id="6" name="Slide Number Placeholder 5"/>
          <p:cNvSpPr>
            <a:spLocks noGrp="1"/>
          </p:cNvSpPr>
          <p:nvPr>
            <p:ph type="sldNum" sz="quarter" idx="12"/>
          </p:nvPr>
        </p:nvSpPr>
        <p:spPr/>
        <p:txBody>
          <a:bodyPr/>
          <a:lstStyle>
            <a:lvl1pPr>
              <a:defRPr/>
            </a:lvl1pPr>
          </a:lstStyle>
          <a:p>
            <a:pPr>
              <a:defRPr/>
            </a:pPr>
            <a:fld id="{EA1AEE01-0B2E-45FF-81B1-B026F5926583}" type="slidenum">
              <a:rPr lang="en-US"/>
              <a:pPr>
                <a:defRPr/>
              </a:pPr>
              <a:t>‹Nº›</a:t>
            </a:fld>
            <a:endParaRPr lang="en-US" dirty="0"/>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40162" y="428626"/>
            <a:ext cx="1843616" cy="9120188"/>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09313" y="428626"/>
            <a:ext cx="5365750" cy="9120188"/>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ca-ES" dirty="0"/>
          </a:p>
        </p:txBody>
      </p:sp>
      <p:sp>
        <p:nvSpPr>
          <p:cNvPr id="6" name="Slide Number Placeholder 5"/>
          <p:cNvSpPr>
            <a:spLocks noGrp="1"/>
          </p:cNvSpPr>
          <p:nvPr>
            <p:ph type="sldNum" sz="quarter" idx="12"/>
          </p:nvPr>
        </p:nvSpPr>
        <p:spPr/>
        <p:txBody>
          <a:bodyPr/>
          <a:lstStyle>
            <a:lvl1pPr>
              <a:defRPr/>
            </a:lvl1pPr>
          </a:lstStyle>
          <a:p>
            <a:pPr>
              <a:defRPr/>
            </a:pPr>
            <a:fld id="{32647195-BA0B-4219-B5AA-B83363846ED9}" type="slidenum">
              <a:rPr lang="en-US"/>
              <a:pPr>
                <a:defRPr/>
              </a:pPr>
              <a:t>‹Nº›</a:t>
            </a:fld>
            <a:endParaRPr lang="en-US" dirty="0"/>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42950" y="2130425"/>
            <a:ext cx="8420100" cy="1470025"/>
          </a:xfrm>
        </p:spPr>
        <p:txBody>
          <a:bodyPr/>
          <a:lstStyle/>
          <a:p>
            <a:r>
              <a:rPr lang="es-ES" smtClean="0"/>
              <a:t>Haga clic para modificar el estilo de título del patrón</a:t>
            </a:r>
            <a:endParaRPr lang="ca-ES"/>
          </a:p>
        </p:txBody>
      </p:sp>
      <p:sp>
        <p:nvSpPr>
          <p:cNvPr id="3" name="2 Subtítulo"/>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ca-ES"/>
          </a:p>
        </p:txBody>
      </p:sp>
      <p:sp>
        <p:nvSpPr>
          <p:cNvPr id="4" name="3 Marcador de fecha"/>
          <p:cNvSpPr>
            <a:spLocks noGrp="1"/>
          </p:cNvSpPr>
          <p:nvPr>
            <p:ph type="dt" sz="half" idx="10"/>
          </p:nvPr>
        </p:nvSpPr>
        <p:spPr/>
        <p:txBody>
          <a:bodyPr/>
          <a:lstStyle>
            <a:lvl1pPr>
              <a:defRPr/>
            </a:lvl1pPr>
          </a:lstStyle>
          <a:p>
            <a:pPr>
              <a:defRPr/>
            </a:pPr>
            <a:endParaRPr lang="ca-ES" dirty="0"/>
          </a:p>
        </p:txBody>
      </p:sp>
      <p:sp>
        <p:nvSpPr>
          <p:cNvPr id="5" name="4 Marcador de pie de página"/>
          <p:cNvSpPr>
            <a:spLocks noGrp="1"/>
          </p:cNvSpPr>
          <p:nvPr>
            <p:ph type="ftr" sz="quarter" idx="11"/>
          </p:nvPr>
        </p:nvSpPr>
        <p:spPr/>
        <p:txBody>
          <a:bodyPr/>
          <a:lstStyle>
            <a:lvl1pPr>
              <a:defRPr/>
            </a:lvl1pPr>
          </a:lstStyle>
          <a:p>
            <a:pPr>
              <a:defRPr/>
            </a:pPr>
            <a:endParaRPr lang="ca-ES" dirty="0"/>
          </a:p>
        </p:txBody>
      </p:sp>
      <p:sp>
        <p:nvSpPr>
          <p:cNvPr id="6" name="5 Marcador de número de diapositiva"/>
          <p:cNvSpPr>
            <a:spLocks noGrp="1"/>
          </p:cNvSpPr>
          <p:nvPr>
            <p:ph type="sldNum" sz="quarter" idx="12"/>
          </p:nvPr>
        </p:nvSpPr>
        <p:spPr/>
        <p:txBody>
          <a:bodyPr/>
          <a:lstStyle>
            <a:lvl1pPr>
              <a:defRPr/>
            </a:lvl1pPr>
          </a:lstStyle>
          <a:p>
            <a:pPr>
              <a:defRPr/>
            </a:pPr>
            <a:fld id="{6EE38EF5-8646-4B86-9266-C8A29F46B5EF}" type="slidenum">
              <a:rPr lang="ca-ES"/>
              <a:pPr>
                <a:defRPr/>
              </a:pPr>
              <a:t>‹Nº›</a:t>
            </a:fld>
            <a:endParaRPr lang="ca-ES" dirty="0"/>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lvl1pPr>
              <a:defRPr/>
            </a:lvl1pPr>
          </a:lstStyle>
          <a:p>
            <a:pPr>
              <a:defRPr/>
            </a:pPr>
            <a:endParaRPr lang="ca-ES" dirty="0"/>
          </a:p>
        </p:txBody>
      </p:sp>
      <p:sp>
        <p:nvSpPr>
          <p:cNvPr id="5" name="4 Marcador de pie de página"/>
          <p:cNvSpPr>
            <a:spLocks noGrp="1"/>
          </p:cNvSpPr>
          <p:nvPr>
            <p:ph type="ftr" sz="quarter" idx="11"/>
          </p:nvPr>
        </p:nvSpPr>
        <p:spPr/>
        <p:txBody>
          <a:bodyPr/>
          <a:lstStyle>
            <a:lvl1pPr>
              <a:defRPr/>
            </a:lvl1pPr>
          </a:lstStyle>
          <a:p>
            <a:pPr>
              <a:defRPr/>
            </a:pPr>
            <a:endParaRPr lang="ca-ES" dirty="0"/>
          </a:p>
        </p:txBody>
      </p:sp>
      <p:sp>
        <p:nvSpPr>
          <p:cNvPr id="6" name="5 Marcador de número de diapositiva"/>
          <p:cNvSpPr>
            <a:spLocks noGrp="1"/>
          </p:cNvSpPr>
          <p:nvPr>
            <p:ph type="sldNum" sz="quarter" idx="12"/>
          </p:nvPr>
        </p:nvSpPr>
        <p:spPr/>
        <p:txBody>
          <a:bodyPr/>
          <a:lstStyle>
            <a:lvl1pPr>
              <a:defRPr/>
            </a:lvl1pPr>
          </a:lstStyle>
          <a:p>
            <a:pPr>
              <a:defRPr/>
            </a:pPr>
            <a:fld id="{3943B5F5-95DF-452C-93D1-0BBC43496026}" type="slidenum">
              <a:rPr lang="ca-ES"/>
              <a:pPr>
                <a:defRPr/>
              </a:pPr>
              <a:t>‹Nº›</a:t>
            </a:fld>
            <a:endParaRPr lang="ca-ES" dirty="0"/>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82638" y="4406900"/>
            <a:ext cx="8420100" cy="1362075"/>
          </a:xfrm>
        </p:spPr>
        <p:txBody>
          <a:bodyPr anchor="t"/>
          <a:lstStyle>
            <a:lvl1pPr algn="l">
              <a:defRPr sz="4000" b="1" cap="all"/>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782638"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endParaRPr lang="ca-ES" dirty="0"/>
          </a:p>
        </p:txBody>
      </p:sp>
      <p:sp>
        <p:nvSpPr>
          <p:cNvPr id="5" name="4 Marcador de pie de página"/>
          <p:cNvSpPr>
            <a:spLocks noGrp="1"/>
          </p:cNvSpPr>
          <p:nvPr>
            <p:ph type="ftr" sz="quarter" idx="11"/>
          </p:nvPr>
        </p:nvSpPr>
        <p:spPr/>
        <p:txBody>
          <a:bodyPr/>
          <a:lstStyle>
            <a:lvl1pPr>
              <a:defRPr/>
            </a:lvl1pPr>
          </a:lstStyle>
          <a:p>
            <a:pPr>
              <a:defRPr/>
            </a:pPr>
            <a:endParaRPr lang="ca-ES" dirty="0"/>
          </a:p>
        </p:txBody>
      </p:sp>
      <p:sp>
        <p:nvSpPr>
          <p:cNvPr id="6" name="5 Marcador de número de diapositiva"/>
          <p:cNvSpPr>
            <a:spLocks noGrp="1"/>
          </p:cNvSpPr>
          <p:nvPr>
            <p:ph type="sldNum" sz="quarter" idx="12"/>
          </p:nvPr>
        </p:nvSpPr>
        <p:spPr/>
        <p:txBody>
          <a:bodyPr/>
          <a:lstStyle>
            <a:lvl1pPr>
              <a:defRPr/>
            </a:lvl1pPr>
          </a:lstStyle>
          <a:p>
            <a:pPr>
              <a:defRPr/>
            </a:pPr>
            <a:fld id="{B21535A2-B294-45BC-8DAD-4B82889AC387}" type="slidenum">
              <a:rPr lang="ca-ES"/>
              <a:pPr>
                <a:defRPr/>
              </a:pPr>
              <a:t>‹Nº›</a:t>
            </a:fld>
            <a:endParaRPr lang="ca-ES" dirty="0"/>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sz="half" idx="1"/>
          </p:nvPr>
        </p:nvSpPr>
        <p:spPr>
          <a:xfrm>
            <a:off x="4953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contenido"/>
          <p:cNvSpPr>
            <a:spLocks noGrp="1"/>
          </p:cNvSpPr>
          <p:nvPr>
            <p:ph sz="half" idx="2"/>
          </p:nvPr>
        </p:nvSpPr>
        <p:spPr>
          <a:xfrm>
            <a:off x="50292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3 Marcador de fecha"/>
          <p:cNvSpPr>
            <a:spLocks noGrp="1"/>
          </p:cNvSpPr>
          <p:nvPr>
            <p:ph type="dt" sz="half" idx="10"/>
          </p:nvPr>
        </p:nvSpPr>
        <p:spPr/>
        <p:txBody>
          <a:bodyPr/>
          <a:lstStyle>
            <a:lvl1pPr>
              <a:defRPr/>
            </a:lvl1pPr>
          </a:lstStyle>
          <a:p>
            <a:pPr>
              <a:defRPr/>
            </a:pPr>
            <a:endParaRPr lang="ca-ES" dirty="0"/>
          </a:p>
        </p:txBody>
      </p:sp>
      <p:sp>
        <p:nvSpPr>
          <p:cNvPr id="6" name="4 Marcador de pie de página"/>
          <p:cNvSpPr>
            <a:spLocks noGrp="1"/>
          </p:cNvSpPr>
          <p:nvPr>
            <p:ph type="ftr" sz="quarter" idx="11"/>
          </p:nvPr>
        </p:nvSpPr>
        <p:spPr/>
        <p:txBody>
          <a:bodyPr/>
          <a:lstStyle>
            <a:lvl1pPr>
              <a:defRPr/>
            </a:lvl1pPr>
          </a:lstStyle>
          <a:p>
            <a:pPr>
              <a:defRPr/>
            </a:pPr>
            <a:endParaRPr lang="ca-ES" dirty="0"/>
          </a:p>
        </p:txBody>
      </p:sp>
      <p:sp>
        <p:nvSpPr>
          <p:cNvPr id="7" name="5 Marcador de número de diapositiva"/>
          <p:cNvSpPr>
            <a:spLocks noGrp="1"/>
          </p:cNvSpPr>
          <p:nvPr>
            <p:ph type="sldNum" sz="quarter" idx="12"/>
          </p:nvPr>
        </p:nvSpPr>
        <p:spPr/>
        <p:txBody>
          <a:bodyPr/>
          <a:lstStyle>
            <a:lvl1pPr>
              <a:defRPr/>
            </a:lvl1pPr>
          </a:lstStyle>
          <a:p>
            <a:pPr>
              <a:defRPr/>
            </a:pPr>
            <a:fld id="{B70CFC9A-C7C8-4C6A-A2C7-D145C4B9D3BC}" type="slidenum">
              <a:rPr lang="ca-ES"/>
              <a:pPr>
                <a:defRPr/>
              </a:pPr>
              <a:t>‹Nº›</a:t>
            </a:fld>
            <a:endParaRPr lang="ca-ES" dirty="0"/>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texto"/>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7" name="3 Marcador de fecha"/>
          <p:cNvSpPr>
            <a:spLocks noGrp="1"/>
          </p:cNvSpPr>
          <p:nvPr>
            <p:ph type="dt" sz="half" idx="10"/>
          </p:nvPr>
        </p:nvSpPr>
        <p:spPr/>
        <p:txBody>
          <a:bodyPr/>
          <a:lstStyle>
            <a:lvl1pPr>
              <a:defRPr/>
            </a:lvl1pPr>
          </a:lstStyle>
          <a:p>
            <a:pPr>
              <a:defRPr/>
            </a:pPr>
            <a:endParaRPr lang="ca-ES" dirty="0"/>
          </a:p>
        </p:txBody>
      </p:sp>
      <p:sp>
        <p:nvSpPr>
          <p:cNvPr id="8" name="4 Marcador de pie de página"/>
          <p:cNvSpPr>
            <a:spLocks noGrp="1"/>
          </p:cNvSpPr>
          <p:nvPr>
            <p:ph type="ftr" sz="quarter" idx="11"/>
          </p:nvPr>
        </p:nvSpPr>
        <p:spPr/>
        <p:txBody>
          <a:bodyPr/>
          <a:lstStyle>
            <a:lvl1pPr>
              <a:defRPr/>
            </a:lvl1pPr>
          </a:lstStyle>
          <a:p>
            <a:pPr>
              <a:defRPr/>
            </a:pPr>
            <a:endParaRPr lang="ca-ES" dirty="0"/>
          </a:p>
        </p:txBody>
      </p:sp>
      <p:sp>
        <p:nvSpPr>
          <p:cNvPr id="9" name="5 Marcador de número de diapositiva"/>
          <p:cNvSpPr>
            <a:spLocks noGrp="1"/>
          </p:cNvSpPr>
          <p:nvPr>
            <p:ph type="sldNum" sz="quarter" idx="12"/>
          </p:nvPr>
        </p:nvSpPr>
        <p:spPr/>
        <p:txBody>
          <a:bodyPr/>
          <a:lstStyle>
            <a:lvl1pPr>
              <a:defRPr/>
            </a:lvl1pPr>
          </a:lstStyle>
          <a:p>
            <a:pPr>
              <a:defRPr/>
            </a:pPr>
            <a:fld id="{D46097DC-5CEE-4506-8B38-50F0B719311F}" type="slidenum">
              <a:rPr lang="ca-ES"/>
              <a:pPr>
                <a:defRPr/>
              </a:pPr>
              <a:t>‹Nº›</a:t>
            </a:fld>
            <a:endParaRPr lang="ca-ES" dirty="0"/>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3 Marcador de fecha"/>
          <p:cNvSpPr>
            <a:spLocks noGrp="1"/>
          </p:cNvSpPr>
          <p:nvPr>
            <p:ph type="dt" sz="half" idx="10"/>
          </p:nvPr>
        </p:nvSpPr>
        <p:spPr/>
        <p:txBody>
          <a:bodyPr/>
          <a:lstStyle>
            <a:lvl1pPr>
              <a:defRPr/>
            </a:lvl1pPr>
          </a:lstStyle>
          <a:p>
            <a:pPr>
              <a:defRPr/>
            </a:pPr>
            <a:endParaRPr lang="ca-ES" dirty="0"/>
          </a:p>
        </p:txBody>
      </p:sp>
      <p:sp>
        <p:nvSpPr>
          <p:cNvPr id="4" name="4 Marcador de pie de página"/>
          <p:cNvSpPr>
            <a:spLocks noGrp="1"/>
          </p:cNvSpPr>
          <p:nvPr>
            <p:ph type="ftr" sz="quarter" idx="11"/>
          </p:nvPr>
        </p:nvSpPr>
        <p:spPr/>
        <p:txBody>
          <a:bodyPr/>
          <a:lstStyle>
            <a:lvl1pPr>
              <a:defRPr/>
            </a:lvl1pPr>
          </a:lstStyle>
          <a:p>
            <a:pPr>
              <a:defRPr/>
            </a:pPr>
            <a:endParaRPr lang="ca-ES" dirty="0"/>
          </a:p>
        </p:txBody>
      </p:sp>
      <p:sp>
        <p:nvSpPr>
          <p:cNvPr id="5" name="5 Marcador de número de diapositiva"/>
          <p:cNvSpPr>
            <a:spLocks noGrp="1"/>
          </p:cNvSpPr>
          <p:nvPr>
            <p:ph type="sldNum" sz="quarter" idx="12"/>
          </p:nvPr>
        </p:nvSpPr>
        <p:spPr/>
        <p:txBody>
          <a:bodyPr/>
          <a:lstStyle>
            <a:lvl1pPr>
              <a:defRPr/>
            </a:lvl1pPr>
          </a:lstStyle>
          <a:p>
            <a:pPr>
              <a:defRPr/>
            </a:pPr>
            <a:fld id="{03E651FE-0D40-4908-AC7A-4E5FCCD98D96}" type="slidenum">
              <a:rPr lang="ca-ES"/>
              <a:pPr>
                <a:defRPr/>
              </a:pPr>
              <a:t>‹Nº›</a:t>
            </a:fld>
            <a:endParaRPr lang="ca-ES" dirty="0"/>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endParaRPr lang="ca-ES" dirty="0"/>
          </a:p>
        </p:txBody>
      </p:sp>
      <p:sp>
        <p:nvSpPr>
          <p:cNvPr id="3" name="4 Marcador de pie de página"/>
          <p:cNvSpPr>
            <a:spLocks noGrp="1"/>
          </p:cNvSpPr>
          <p:nvPr>
            <p:ph type="ftr" sz="quarter" idx="11"/>
          </p:nvPr>
        </p:nvSpPr>
        <p:spPr/>
        <p:txBody>
          <a:bodyPr/>
          <a:lstStyle>
            <a:lvl1pPr>
              <a:defRPr/>
            </a:lvl1pPr>
          </a:lstStyle>
          <a:p>
            <a:pPr>
              <a:defRPr/>
            </a:pPr>
            <a:endParaRPr lang="ca-ES" dirty="0"/>
          </a:p>
        </p:txBody>
      </p:sp>
      <p:sp>
        <p:nvSpPr>
          <p:cNvPr id="4" name="5 Marcador de número de diapositiva"/>
          <p:cNvSpPr>
            <a:spLocks noGrp="1"/>
          </p:cNvSpPr>
          <p:nvPr>
            <p:ph type="sldNum" sz="quarter" idx="12"/>
          </p:nvPr>
        </p:nvSpPr>
        <p:spPr/>
        <p:txBody>
          <a:bodyPr/>
          <a:lstStyle>
            <a:lvl1pPr>
              <a:defRPr/>
            </a:lvl1pPr>
          </a:lstStyle>
          <a:p>
            <a:pPr>
              <a:defRPr/>
            </a:pPr>
            <a:fld id="{D3F2DA06-7CFE-4C43-8257-11FC44A74216}" type="slidenum">
              <a:rPr lang="ca-ES"/>
              <a:pPr>
                <a:defRPr/>
              </a:pPr>
              <a:t>‹Nº›</a:t>
            </a:fld>
            <a:endParaRPr lang="ca-E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82638" y="4406900"/>
            <a:ext cx="8420100" cy="1362075"/>
          </a:xfrm>
          <a:prstGeom prst="rect">
            <a:avLst/>
          </a:prstGeo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3050"/>
            <a:ext cx="3259138" cy="1162050"/>
          </a:xfrm>
        </p:spPr>
        <p:txBody>
          <a:bodyPr anchor="b"/>
          <a:lstStyle>
            <a:lvl1pPr algn="l">
              <a:defRPr sz="2000" b="1"/>
            </a:lvl1pPr>
          </a:lstStyle>
          <a:p>
            <a:r>
              <a:rPr lang="es-ES" smtClean="0"/>
              <a:t>Haga clic para modificar el estilo de título del patrón</a:t>
            </a:r>
            <a:endParaRPr lang="ca-ES"/>
          </a:p>
        </p:txBody>
      </p:sp>
      <p:sp>
        <p:nvSpPr>
          <p:cNvPr id="3" name="2 Marcador de contenido"/>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texto"/>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ca-ES" dirty="0"/>
          </a:p>
        </p:txBody>
      </p:sp>
      <p:sp>
        <p:nvSpPr>
          <p:cNvPr id="6" name="4 Marcador de pie de página"/>
          <p:cNvSpPr>
            <a:spLocks noGrp="1"/>
          </p:cNvSpPr>
          <p:nvPr>
            <p:ph type="ftr" sz="quarter" idx="11"/>
          </p:nvPr>
        </p:nvSpPr>
        <p:spPr/>
        <p:txBody>
          <a:bodyPr/>
          <a:lstStyle>
            <a:lvl1pPr>
              <a:defRPr/>
            </a:lvl1pPr>
          </a:lstStyle>
          <a:p>
            <a:pPr>
              <a:defRPr/>
            </a:pPr>
            <a:endParaRPr lang="ca-ES" dirty="0"/>
          </a:p>
        </p:txBody>
      </p:sp>
      <p:sp>
        <p:nvSpPr>
          <p:cNvPr id="7" name="5 Marcador de número de diapositiva"/>
          <p:cNvSpPr>
            <a:spLocks noGrp="1"/>
          </p:cNvSpPr>
          <p:nvPr>
            <p:ph type="sldNum" sz="quarter" idx="12"/>
          </p:nvPr>
        </p:nvSpPr>
        <p:spPr/>
        <p:txBody>
          <a:bodyPr/>
          <a:lstStyle>
            <a:lvl1pPr>
              <a:defRPr/>
            </a:lvl1pPr>
          </a:lstStyle>
          <a:p>
            <a:pPr>
              <a:defRPr/>
            </a:pPr>
            <a:fld id="{6A01C439-2074-47CB-83D4-E85A13D76CA7}" type="slidenum">
              <a:rPr lang="ca-ES"/>
              <a:pPr>
                <a:defRPr/>
              </a:pPr>
              <a:t>‹Nº›</a:t>
            </a:fld>
            <a:endParaRPr lang="ca-ES" dirty="0"/>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941513" y="4800600"/>
            <a:ext cx="5943600" cy="566738"/>
          </a:xfrm>
        </p:spPr>
        <p:txBody>
          <a:bodyPr anchor="b"/>
          <a:lstStyle>
            <a:lvl1pPr algn="l">
              <a:defRPr sz="2000" b="1"/>
            </a:lvl1pPr>
          </a:lstStyle>
          <a:p>
            <a:r>
              <a:rPr lang="es-ES" smtClean="0"/>
              <a:t>Haga clic para modificar el estilo de título del patrón</a:t>
            </a:r>
            <a:endParaRPr lang="ca-ES"/>
          </a:p>
        </p:txBody>
      </p:sp>
      <p:sp>
        <p:nvSpPr>
          <p:cNvPr id="3" name="2 Marcador de posición de imagen"/>
          <p:cNvSpPr>
            <a:spLocks noGrp="1"/>
          </p:cNvSpPr>
          <p:nvPr>
            <p:ph type="pic" idx="1"/>
          </p:nvPr>
        </p:nvSpPr>
        <p:spPr>
          <a:xfrm>
            <a:off x="1941513"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a-ES" noProof="0" dirty="0"/>
          </a:p>
        </p:txBody>
      </p:sp>
      <p:sp>
        <p:nvSpPr>
          <p:cNvPr id="4" name="3 Marcador de texto"/>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ca-ES" dirty="0"/>
          </a:p>
        </p:txBody>
      </p:sp>
      <p:sp>
        <p:nvSpPr>
          <p:cNvPr id="6" name="4 Marcador de pie de página"/>
          <p:cNvSpPr>
            <a:spLocks noGrp="1"/>
          </p:cNvSpPr>
          <p:nvPr>
            <p:ph type="ftr" sz="quarter" idx="11"/>
          </p:nvPr>
        </p:nvSpPr>
        <p:spPr/>
        <p:txBody>
          <a:bodyPr/>
          <a:lstStyle>
            <a:lvl1pPr>
              <a:defRPr/>
            </a:lvl1pPr>
          </a:lstStyle>
          <a:p>
            <a:pPr>
              <a:defRPr/>
            </a:pPr>
            <a:endParaRPr lang="ca-ES" dirty="0"/>
          </a:p>
        </p:txBody>
      </p:sp>
      <p:sp>
        <p:nvSpPr>
          <p:cNvPr id="7" name="5 Marcador de número de diapositiva"/>
          <p:cNvSpPr>
            <a:spLocks noGrp="1"/>
          </p:cNvSpPr>
          <p:nvPr>
            <p:ph type="sldNum" sz="quarter" idx="12"/>
          </p:nvPr>
        </p:nvSpPr>
        <p:spPr/>
        <p:txBody>
          <a:bodyPr/>
          <a:lstStyle>
            <a:lvl1pPr>
              <a:defRPr/>
            </a:lvl1pPr>
          </a:lstStyle>
          <a:p>
            <a:pPr>
              <a:defRPr/>
            </a:pPr>
            <a:fld id="{CFD14655-3433-4EDE-B06C-03619B2EF8EA}" type="slidenum">
              <a:rPr lang="ca-ES"/>
              <a:pPr>
                <a:defRPr/>
              </a:pPr>
              <a:t>‹Nº›</a:t>
            </a:fld>
            <a:endParaRPr lang="ca-ES" dirty="0"/>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lvl1pPr>
              <a:defRPr/>
            </a:lvl1pPr>
          </a:lstStyle>
          <a:p>
            <a:pPr>
              <a:defRPr/>
            </a:pPr>
            <a:endParaRPr lang="ca-ES" dirty="0"/>
          </a:p>
        </p:txBody>
      </p:sp>
      <p:sp>
        <p:nvSpPr>
          <p:cNvPr id="5" name="4 Marcador de pie de página"/>
          <p:cNvSpPr>
            <a:spLocks noGrp="1"/>
          </p:cNvSpPr>
          <p:nvPr>
            <p:ph type="ftr" sz="quarter" idx="11"/>
          </p:nvPr>
        </p:nvSpPr>
        <p:spPr/>
        <p:txBody>
          <a:bodyPr/>
          <a:lstStyle>
            <a:lvl1pPr>
              <a:defRPr/>
            </a:lvl1pPr>
          </a:lstStyle>
          <a:p>
            <a:pPr>
              <a:defRPr/>
            </a:pPr>
            <a:endParaRPr lang="ca-ES" dirty="0"/>
          </a:p>
        </p:txBody>
      </p:sp>
      <p:sp>
        <p:nvSpPr>
          <p:cNvPr id="6" name="5 Marcador de número de diapositiva"/>
          <p:cNvSpPr>
            <a:spLocks noGrp="1"/>
          </p:cNvSpPr>
          <p:nvPr>
            <p:ph type="sldNum" sz="quarter" idx="12"/>
          </p:nvPr>
        </p:nvSpPr>
        <p:spPr/>
        <p:txBody>
          <a:bodyPr/>
          <a:lstStyle>
            <a:lvl1pPr>
              <a:defRPr/>
            </a:lvl1pPr>
          </a:lstStyle>
          <a:p>
            <a:pPr>
              <a:defRPr/>
            </a:pPr>
            <a:fld id="{F0C9A40E-7F0A-414B-A697-295174AD3462}" type="slidenum">
              <a:rPr lang="ca-ES"/>
              <a:pPr>
                <a:defRPr/>
              </a:pPr>
              <a:t>‹Nº›</a:t>
            </a:fld>
            <a:endParaRPr lang="ca-ES" dirty="0"/>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181850" y="274638"/>
            <a:ext cx="2228850" cy="5851525"/>
          </a:xfrm>
        </p:spPr>
        <p:txBody>
          <a:bodyPr vert="eaVert"/>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a:xfrm>
            <a:off x="495300" y="274638"/>
            <a:ext cx="653415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lvl1pPr>
              <a:defRPr/>
            </a:lvl1pPr>
          </a:lstStyle>
          <a:p>
            <a:pPr>
              <a:defRPr/>
            </a:pPr>
            <a:endParaRPr lang="ca-ES" dirty="0"/>
          </a:p>
        </p:txBody>
      </p:sp>
      <p:sp>
        <p:nvSpPr>
          <p:cNvPr id="5" name="4 Marcador de pie de página"/>
          <p:cNvSpPr>
            <a:spLocks noGrp="1"/>
          </p:cNvSpPr>
          <p:nvPr>
            <p:ph type="ftr" sz="quarter" idx="11"/>
          </p:nvPr>
        </p:nvSpPr>
        <p:spPr/>
        <p:txBody>
          <a:bodyPr/>
          <a:lstStyle>
            <a:lvl1pPr>
              <a:defRPr/>
            </a:lvl1pPr>
          </a:lstStyle>
          <a:p>
            <a:pPr>
              <a:defRPr/>
            </a:pPr>
            <a:endParaRPr lang="ca-ES" dirty="0"/>
          </a:p>
        </p:txBody>
      </p:sp>
      <p:sp>
        <p:nvSpPr>
          <p:cNvPr id="6" name="5 Marcador de número de diapositiva"/>
          <p:cNvSpPr>
            <a:spLocks noGrp="1"/>
          </p:cNvSpPr>
          <p:nvPr>
            <p:ph type="sldNum" sz="quarter" idx="12"/>
          </p:nvPr>
        </p:nvSpPr>
        <p:spPr/>
        <p:txBody>
          <a:bodyPr/>
          <a:lstStyle>
            <a:lvl1pPr>
              <a:defRPr/>
            </a:lvl1pPr>
          </a:lstStyle>
          <a:p>
            <a:pPr>
              <a:defRPr/>
            </a:pPr>
            <a:fld id="{A539B9EF-F581-4E91-B771-0CA933914220}" type="slidenum">
              <a:rPr lang="ca-ES"/>
              <a:pPr>
                <a:defRPr/>
              </a:pPr>
              <a:t>‹Nº›</a:t>
            </a:fld>
            <a:endParaRPr lang="ca-ES" dirty="0"/>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42950" y="2130432"/>
            <a:ext cx="8420100" cy="1470025"/>
          </a:xfrm>
        </p:spPr>
        <p:txBody>
          <a:bodyPr/>
          <a:lstStyle/>
          <a:p>
            <a:r>
              <a:rPr lang="es-ES" smtClean="0"/>
              <a:t>Haga clic para modificar el estilo de título del patrón</a:t>
            </a:r>
            <a:endParaRPr lang="ca-ES"/>
          </a:p>
        </p:txBody>
      </p:sp>
      <p:sp>
        <p:nvSpPr>
          <p:cNvPr id="3" name="2 Subtítulo"/>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ca-ES"/>
          </a:p>
        </p:txBody>
      </p:sp>
      <p:sp>
        <p:nvSpPr>
          <p:cNvPr id="4" name="3 Marcador de fecha"/>
          <p:cNvSpPr>
            <a:spLocks noGrp="1"/>
          </p:cNvSpPr>
          <p:nvPr>
            <p:ph type="dt" sz="half" idx="10"/>
          </p:nvPr>
        </p:nvSpPr>
        <p:spPr/>
        <p:txBody>
          <a:bodyPr/>
          <a:lstStyle>
            <a:lvl1pPr>
              <a:defRPr/>
            </a:lvl1pPr>
          </a:lstStyle>
          <a:p>
            <a:pPr>
              <a:defRPr/>
            </a:pPr>
            <a:endParaRPr lang="ca-ES" dirty="0"/>
          </a:p>
        </p:txBody>
      </p:sp>
      <p:sp>
        <p:nvSpPr>
          <p:cNvPr id="5" name="4 Marcador de pie de página"/>
          <p:cNvSpPr>
            <a:spLocks noGrp="1"/>
          </p:cNvSpPr>
          <p:nvPr>
            <p:ph type="ftr" sz="quarter" idx="11"/>
          </p:nvPr>
        </p:nvSpPr>
        <p:spPr/>
        <p:txBody>
          <a:bodyPr/>
          <a:lstStyle>
            <a:lvl1pPr>
              <a:defRPr/>
            </a:lvl1pPr>
          </a:lstStyle>
          <a:p>
            <a:pPr>
              <a:defRPr/>
            </a:pPr>
            <a:endParaRPr lang="ca-ES" dirty="0"/>
          </a:p>
        </p:txBody>
      </p:sp>
      <p:sp>
        <p:nvSpPr>
          <p:cNvPr id="6" name="5 Marcador de número de diapositiva"/>
          <p:cNvSpPr>
            <a:spLocks noGrp="1"/>
          </p:cNvSpPr>
          <p:nvPr>
            <p:ph type="sldNum" sz="quarter" idx="12"/>
          </p:nvPr>
        </p:nvSpPr>
        <p:spPr/>
        <p:txBody>
          <a:bodyPr/>
          <a:lstStyle>
            <a:lvl1pPr>
              <a:defRPr/>
            </a:lvl1pPr>
          </a:lstStyle>
          <a:p>
            <a:pPr>
              <a:defRPr/>
            </a:pPr>
            <a:fld id="{2CB34518-EFB4-4DD8-B28C-802A40982C5A}" type="slidenum">
              <a:rPr lang="ca-ES"/>
              <a:pPr>
                <a:defRPr/>
              </a:pPr>
              <a:t>‹Nº›</a:t>
            </a:fld>
            <a:endParaRPr lang="ca-ES" dirty="0"/>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4" name="Picture 40" descr="escut-vermell"/>
          <p:cNvPicPr>
            <a:picLocks noChangeAspect="1" noChangeArrowheads="1"/>
          </p:cNvPicPr>
          <p:nvPr userDrawn="1"/>
        </p:nvPicPr>
        <p:blipFill>
          <a:blip r:embed="rId2" cstate="print"/>
          <a:srcRect/>
          <a:stretch>
            <a:fillRect/>
          </a:stretch>
        </p:blipFill>
        <p:spPr bwMode="auto">
          <a:xfrm>
            <a:off x="0" y="15875"/>
            <a:ext cx="369888" cy="457200"/>
          </a:xfrm>
          <a:prstGeom prst="rect">
            <a:avLst/>
          </a:prstGeom>
          <a:noFill/>
          <a:ln w="9525">
            <a:noFill/>
            <a:miter lim="800000"/>
            <a:headEnd/>
            <a:tailEnd/>
          </a:ln>
        </p:spPr>
      </p:pic>
      <p:sp>
        <p:nvSpPr>
          <p:cNvPr id="5" name="Text Box 39"/>
          <p:cNvSpPr txBox="1">
            <a:spLocks noChangeArrowheads="1"/>
          </p:cNvSpPr>
          <p:nvPr userDrawn="1"/>
        </p:nvSpPr>
        <p:spPr bwMode="auto">
          <a:xfrm>
            <a:off x="319088" y="44450"/>
            <a:ext cx="3554412" cy="400050"/>
          </a:xfrm>
          <a:prstGeom prst="rect">
            <a:avLst/>
          </a:prstGeom>
          <a:noFill/>
          <a:ln w="9525">
            <a:noFill/>
            <a:miter lim="800000"/>
            <a:headEnd/>
            <a:tailEnd/>
          </a:ln>
          <a:effectLst/>
        </p:spPr>
        <p:txBody>
          <a:bodyPr wrap="none">
            <a:spAutoFit/>
          </a:bodyPr>
          <a:lstStyle/>
          <a:p>
            <a:pPr eaLnBrk="0" hangingPunct="0">
              <a:defRPr/>
            </a:pPr>
            <a:r>
              <a:rPr lang="ca-ES" sz="1000" dirty="0">
                <a:latin typeface="Helvetica" pitchFamily="34" charset="0"/>
                <a:cs typeface="+mn-cs"/>
              </a:rPr>
              <a:t>Generalitat de Catalunya</a:t>
            </a:r>
          </a:p>
          <a:p>
            <a:pPr eaLnBrk="0" hangingPunct="0">
              <a:defRPr/>
            </a:pPr>
            <a:r>
              <a:rPr lang="ca-ES" sz="1000" b="1" dirty="0">
                <a:latin typeface="Helvetica" pitchFamily="34" charset="0"/>
                <a:cs typeface="+mn-cs"/>
              </a:rPr>
              <a:t>Direcció General d’Energia, Mines i Seguretat Industrial</a:t>
            </a:r>
          </a:p>
        </p:txBody>
      </p:sp>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6" name="3 Marcador de fecha"/>
          <p:cNvSpPr>
            <a:spLocks noGrp="1"/>
          </p:cNvSpPr>
          <p:nvPr>
            <p:ph type="dt" sz="half" idx="10"/>
          </p:nvPr>
        </p:nvSpPr>
        <p:spPr/>
        <p:txBody>
          <a:bodyPr/>
          <a:lstStyle>
            <a:lvl1pPr>
              <a:defRPr/>
            </a:lvl1pPr>
          </a:lstStyle>
          <a:p>
            <a:pPr>
              <a:defRPr/>
            </a:pPr>
            <a:endParaRPr lang="ca-ES" dirty="0"/>
          </a:p>
        </p:txBody>
      </p:sp>
      <p:sp>
        <p:nvSpPr>
          <p:cNvPr id="7" name="4 Marcador de pie de página"/>
          <p:cNvSpPr>
            <a:spLocks noGrp="1"/>
          </p:cNvSpPr>
          <p:nvPr>
            <p:ph type="ftr" sz="quarter" idx="11"/>
          </p:nvPr>
        </p:nvSpPr>
        <p:spPr/>
        <p:txBody>
          <a:bodyPr/>
          <a:lstStyle>
            <a:lvl1pPr>
              <a:defRPr/>
            </a:lvl1pPr>
          </a:lstStyle>
          <a:p>
            <a:pPr>
              <a:defRPr/>
            </a:pPr>
            <a:endParaRPr lang="ca-ES" dirty="0"/>
          </a:p>
        </p:txBody>
      </p:sp>
      <p:sp>
        <p:nvSpPr>
          <p:cNvPr id="8" name="5 Marcador de número de diapositiva"/>
          <p:cNvSpPr>
            <a:spLocks noGrp="1"/>
          </p:cNvSpPr>
          <p:nvPr>
            <p:ph type="sldNum" sz="quarter" idx="12"/>
          </p:nvPr>
        </p:nvSpPr>
        <p:spPr/>
        <p:txBody>
          <a:bodyPr/>
          <a:lstStyle>
            <a:lvl1pPr>
              <a:defRPr/>
            </a:lvl1pPr>
          </a:lstStyle>
          <a:p>
            <a:pPr>
              <a:defRPr/>
            </a:pPr>
            <a:fld id="{88C1FBC4-A7C3-491B-BCBC-D53E1625F690}" type="slidenum">
              <a:rPr lang="ca-ES"/>
              <a:pPr>
                <a:defRPr/>
              </a:pPr>
              <a:t>‹Nº›</a:t>
            </a:fld>
            <a:endParaRPr lang="ca-ES" dirty="0"/>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82506" y="4406907"/>
            <a:ext cx="8420100" cy="1362075"/>
          </a:xfrm>
        </p:spPr>
        <p:txBody>
          <a:bodyPr anchor="t"/>
          <a:lstStyle>
            <a:lvl1pPr algn="l">
              <a:defRPr sz="4000" b="1" cap="all"/>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endParaRPr lang="ca-ES" dirty="0"/>
          </a:p>
        </p:txBody>
      </p:sp>
      <p:sp>
        <p:nvSpPr>
          <p:cNvPr id="5" name="4 Marcador de pie de página"/>
          <p:cNvSpPr>
            <a:spLocks noGrp="1"/>
          </p:cNvSpPr>
          <p:nvPr>
            <p:ph type="ftr" sz="quarter" idx="11"/>
          </p:nvPr>
        </p:nvSpPr>
        <p:spPr/>
        <p:txBody>
          <a:bodyPr/>
          <a:lstStyle>
            <a:lvl1pPr>
              <a:defRPr/>
            </a:lvl1pPr>
          </a:lstStyle>
          <a:p>
            <a:pPr>
              <a:defRPr/>
            </a:pPr>
            <a:endParaRPr lang="ca-ES" dirty="0"/>
          </a:p>
        </p:txBody>
      </p:sp>
      <p:sp>
        <p:nvSpPr>
          <p:cNvPr id="6" name="5 Marcador de número de diapositiva"/>
          <p:cNvSpPr>
            <a:spLocks noGrp="1"/>
          </p:cNvSpPr>
          <p:nvPr>
            <p:ph type="sldNum" sz="quarter" idx="12"/>
          </p:nvPr>
        </p:nvSpPr>
        <p:spPr/>
        <p:txBody>
          <a:bodyPr/>
          <a:lstStyle>
            <a:lvl1pPr>
              <a:defRPr/>
            </a:lvl1pPr>
          </a:lstStyle>
          <a:p>
            <a:pPr>
              <a:defRPr/>
            </a:pPr>
            <a:fld id="{B670B890-B31D-4D31-80CE-4C53B9934B43}" type="slidenum">
              <a:rPr lang="ca-ES"/>
              <a:pPr>
                <a:defRPr/>
              </a:pPr>
              <a:t>‹Nº›</a:t>
            </a:fld>
            <a:endParaRPr lang="ca-ES" dirty="0"/>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sz="half" idx="1"/>
          </p:nvPr>
        </p:nvSpPr>
        <p:spPr>
          <a:xfrm>
            <a:off x="536575" y="1600206"/>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contenido"/>
          <p:cNvSpPr>
            <a:spLocks noGrp="1"/>
          </p:cNvSpPr>
          <p:nvPr>
            <p:ph sz="half" idx="2"/>
          </p:nvPr>
        </p:nvSpPr>
        <p:spPr>
          <a:xfrm>
            <a:off x="5448300" y="1600206"/>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3 Marcador de fecha"/>
          <p:cNvSpPr>
            <a:spLocks noGrp="1"/>
          </p:cNvSpPr>
          <p:nvPr>
            <p:ph type="dt" sz="half" idx="10"/>
          </p:nvPr>
        </p:nvSpPr>
        <p:spPr/>
        <p:txBody>
          <a:bodyPr/>
          <a:lstStyle>
            <a:lvl1pPr>
              <a:defRPr/>
            </a:lvl1pPr>
          </a:lstStyle>
          <a:p>
            <a:pPr>
              <a:defRPr/>
            </a:pPr>
            <a:endParaRPr lang="ca-ES" dirty="0"/>
          </a:p>
        </p:txBody>
      </p:sp>
      <p:sp>
        <p:nvSpPr>
          <p:cNvPr id="6" name="4 Marcador de pie de página"/>
          <p:cNvSpPr>
            <a:spLocks noGrp="1"/>
          </p:cNvSpPr>
          <p:nvPr>
            <p:ph type="ftr" sz="quarter" idx="11"/>
          </p:nvPr>
        </p:nvSpPr>
        <p:spPr/>
        <p:txBody>
          <a:bodyPr/>
          <a:lstStyle>
            <a:lvl1pPr>
              <a:defRPr/>
            </a:lvl1pPr>
          </a:lstStyle>
          <a:p>
            <a:pPr>
              <a:defRPr/>
            </a:pPr>
            <a:endParaRPr lang="ca-ES" dirty="0"/>
          </a:p>
        </p:txBody>
      </p:sp>
      <p:sp>
        <p:nvSpPr>
          <p:cNvPr id="7" name="5 Marcador de número de diapositiva"/>
          <p:cNvSpPr>
            <a:spLocks noGrp="1"/>
          </p:cNvSpPr>
          <p:nvPr>
            <p:ph type="sldNum" sz="quarter" idx="12"/>
          </p:nvPr>
        </p:nvSpPr>
        <p:spPr/>
        <p:txBody>
          <a:bodyPr/>
          <a:lstStyle>
            <a:lvl1pPr>
              <a:defRPr/>
            </a:lvl1pPr>
          </a:lstStyle>
          <a:p>
            <a:pPr>
              <a:defRPr/>
            </a:pPr>
            <a:fld id="{B048EBCA-15A5-464C-92B4-2A26E42BF18B}" type="slidenum">
              <a:rPr lang="ca-ES"/>
              <a:pPr>
                <a:defRPr/>
              </a:pPr>
              <a:t>‹Nº›</a:t>
            </a:fld>
            <a:endParaRPr lang="ca-ES" dirty="0"/>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4638"/>
            <a:ext cx="8915400" cy="1143000"/>
          </a:xfrm>
        </p:spPr>
        <p:txBody>
          <a:bodyPr/>
          <a:lstStyle>
            <a:lvl1pPr>
              <a:defRPr/>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texto"/>
          <p:cNvSpPr>
            <a:spLocks noGrp="1"/>
          </p:cNvSpPr>
          <p:nvPr>
            <p:ph type="body" sz="quarter" idx="3"/>
          </p:nvPr>
        </p:nvSpPr>
        <p:spPr>
          <a:xfrm>
            <a:off x="5032114"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5032114"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7" name="3 Marcador de fecha"/>
          <p:cNvSpPr>
            <a:spLocks noGrp="1"/>
          </p:cNvSpPr>
          <p:nvPr>
            <p:ph type="dt" sz="half" idx="10"/>
          </p:nvPr>
        </p:nvSpPr>
        <p:spPr/>
        <p:txBody>
          <a:bodyPr/>
          <a:lstStyle>
            <a:lvl1pPr>
              <a:defRPr/>
            </a:lvl1pPr>
          </a:lstStyle>
          <a:p>
            <a:pPr>
              <a:defRPr/>
            </a:pPr>
            <a:endParaRPr lang="ca-ES" dirty="0"/>
          </a:p>
        </p:txBody>
      </p:sp>
      <p:sp>
        <p:nvSpPr>
          <p:cNvPr id="8" name="4 Marcador de pie de página"/>
          <p:cNvSpPr>
            <a:spLocks noGrp="1"/>
          </p:cNvSpPr>
          <p:nvPr>
            <p:ph type="ftr" sz="quarter" idx="11"/>
          </p:nvPr>
        </p:nvSpPr>
        <p:spPr/>
        <p:txBody>
          <a:bodyPr/>
          <a:lstStyle>
            <a:lvl1pPr>
              <a:defRPr/>
            </a:lvl1pPr>
          </a:lstStyle>
          <a:p>
            <a:pPr>
              <a:defRPr/>
            </a:pPr>
            <a:endParaRPr lang="ca-ES" dirty="0"/>
          </a:p>
        </p:txBody>
      </p:sp>
      <p:sp>
        <p:nvSpPr>
          <p:cNvPr id="9" name="5 Marcador de número de diapositiva"/>
          <p:cNvSpPr>
            <a:spLocks noGrp="1"/>
          </p:cNvSpPr>
          <p:nvPr>
            <p:ph type="sldNum" sz="quarter" idx="12"/>
          </p:nvPr>
        </p:nvSpPr>
        <p:spPr/>
        <p:txBody>
          <a:bodyPr/>
          <a:lstStyle>
            <a:lvl1pPr>
              <a:defRPr/>
            </a:lvl1pPr>
          </a:lstStyle>
          <a:p>
            <a:pPr>
              <a:defRPr/>
            </a:pPr>
            <a:fld id="{FEA4E40E-5650-4B57-A5FF-9F84E4632272}" type="slidenum">
              <a:rPr lang="ca-ES"/>
              <a:pPr>
                <a:defRPr/>
              </a:pPr>
              <a:t>‹Nº›</a:t>
            </a:fld>
            <a:endParaRPr lang="ca-ES" dirty="0"/>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3 Marcador de fecha"/>
          <p:cNvSpPr>
            <a:spLocks noGrp="1"/>
          </p:cNvSpPr>
          <p:nvPr>
            <p:ph type="dt" sz="half" idx="10"/>
          </p:nvPr>
        </p:nvSpPr>
        <p:spPr/>
        <p:txBody>
          <a:bodyPr/>
          <a:lstStyle>
            <a:lvl1pPr>
              <a:defRPr/>
            </a:lvl1pPr>
          </a:lstStyle>
          <a:p>
            <a:pPr>
              <a:defRPr/>
            </a:pPr>
            <a:endParaRPr lang="ca-ES" dirty="0"/>
          </a:p>
        </p:txBody>
      </p:sp>
      <p:sp>
        <p:nvSpPr>
          <p:cNvPr id="4" name="4 Marcador de pie de página"/>
          <p:cNvSpPr>
            <a:spLocks noGrp="1"/>
          </p:cNvSpPr>
          <p:nvPr>
            <p:ph type="ftr" sz="quarter" idx="11"/>
          </p:nvPr>
        </p:nvSpPr>
        <p:spPr/>
        <p:txBody>
          <a:bodyPr/>
          <a:lstStyle>
            <a:lvl1pPr>
              <a:defRPr/>
            </a:lvl1pPr>
          </a:lstStyle>
          <a:p>
            <a:pPr>
              <a:defRPr/>
            </a:pPr>
            <a:endParaRPr lang="ca-ES" dirty="0"/>
          </a:p>
        </p:txBody>
      </p:sp>
      <p:sp>
        <p:nvSpPr>
          <p:cNvPr id="5" name="5 Marcador de número de diapositiva"/>
          <p:cNvSpPr>
            <a:spLocks noGrp="1"/>
          </p:cNvSpPr>
          <p:nvPr>
            <p:ph type="sldNum" sz="quarter" idx="12"/>
          </p:nvPr>
        </p:nvSpPr>
        <p:spPr/>
        <p:txBody>
          <a:bodyPr/>
          <a:lstStyle>
            <a:lvl1pPr>
              <a:defRPr/>
            </a:lvl1pPr>
          </a:lstStyle>
          <a:p>
            <a:pPr>
              <a:defRPr/>
            </a:pPr>
            <a:fld id="{4AA43BE1-4A79-4563-922B-865DBAE84358}" type="slidenum">
              <a:rPr lang="ca-ES"/>
              <a:pPr>
                <a:defRPr/>
              </a:pPr>
              <a:t>‹Nº›</a:t>
            </a:fld>
            <a:endParaRPr lang="ca-E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4638"/>
            <a:ext cx="8915400" cy="1143000"/>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95300" y="1600200"/>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5029200" y="1600200"/>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endParaRPr lang="ca-ES" dirty="0"/>
          </a:p>
        </p:txBody>
      </p:sp>
      <p:sp>
        <p:nvSpPr>
          <p:cNvPr id="3" name="4 Marcador de pie de página"/>
          <p:cNvSpPr>
            <a:spLocks noGrp="1"/>
          </p:cNvSpPr>
          <p:nvPr>
            <p:ph type="ftr" sz="quarter" idx="11"/>
          </p:nvPr>
        </p:nvSpPr>
        <p:spPr/>
        <p:txBody>
          <a:bodyPr/>
          <a:lstStyle>
            <a:lvl1pPr>
              <a:defRPr/>
            </a:lvl1pPr>
          </a:lstStyle>
          <a:p>
            <a:pPr>
              <a:defRPr/>
            </a:pPr>
            <a:endParaRPr lang="ca-ES" dirty="0"/>
          </a:p>
        </p:txBody>
      </p:sp>
      <p:sp>
        <p:nvSpPr>
          <p:cNvPr id="4" name="5 Marcador de número de diapositiva"/>
          <p:cNvSpPr>
            <a:spLocks noGrp="1"/>
          </p:cNvSpPr>
          <p:nvPr>
            <p:ph type="sldNum" sz="quarter" idx="12"/>
          </p:nvPr>
        </p:nvSpPr>
        <p:spPr/>
        <p:txBody>
          <a:bodyPr/>
          <a:lstStyle>
            <a:lvl1pPr>
              <a:defRPr/>
            </a:lvl1pPr>
          </a:lstStyle>
          <a:p>
            <a:pPr>
              <a:defRPr/>
            </a:pPr>
            <a:fld id="{A59816FF-202D-4E1B-8672-F0745F9D135B}" type="slidenum">
              <a:rPr lang="ca-ES"/>
              <a:pPr>
                <a:defRPr/>
              </a:pPr>
              <a:t>‹Nº›</a:t>
            </a:fld>
            <a:endParaRPr lang="ca-ES" dirty="0"/>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3050"/>
            <a:ext cx="3259006" cy="1162050"/>
          </a:xfrm>
        </p:spPr>
        <p:txBody>
          <a:bodyPr anchor="b"/>
          <a:lstStyle>
            <a:lvl1pPr algn="l">
              <a:defRPr sz="2000" b="1"/>
            </a:lvl1pPr>
          </a:lstStyle>
          <a:p>
            <a:r>
              <a:rPr lang="es-ES" smtClean="0"/>
              <a:t>Haga clic para modificar el estilo de título del patrón</a:t>
            </a:r>
            <a:endParaRPr lang="ca-ES"/>
          </a:p>
        </p:txBody>
      </p:sp>
      <p:sp>
        <p:nvSpPr>
          <p:cNvPr id="3" name="2 Marcador de contenido"/>
          <p:cNvSpPr>
            <a:spLocks noGrp="1"/>
          </p:cNvSpPr>
          <p:nvPr>
            <p:ph idx="1"/>
          </p:nvPr>
        </p:nvSpPr>
        <p:spPr>
          <a:xfrm>
            <a:off x="3872972" y="273057"/>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texto"/>
          <p:cNvSpPr>
            <a:spLocks noGrp="1"/>
          </p:cNvSpPr>
          <p:nvPr>
            <p:ph type="body" sz="half" idx="2"/>
          </p:nvPr>
        </p:nvSpPr>
        <p:spPr>
          <a:xfrm>
            <a:off x="495300"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ca-ES" dirty="0"/>
          </a:p>
        </p:txBody>
      </p:sp>
      <p:sp>
        <p:nvSpPr>
          <p:cNvPr id="6" name="4 Marcador de pie de página"/>
          <p:cNvSpPr>
            <a:spLocks noGrp="1"/>
          </p:cNvSpPr>
          <p:nvPr>
            <p:ph type="ftr" sz="quarter" idx="11"/>
          </p:nvPr>
        </p:nvSpPr>
        <p:spPr/>
        <p:txBody>
          <a:bodyPr/>
          <a:lstStyle>
            <a:lvl1pPr>
              <a:defRPr/>
            </a:lvl1pPr>
          </a:lstStyle>
          <a:p>
            <a:pPr>
              <a:defRPr/>
            </a:pPr>
            <a:endParaRPr lang="ca-ES" dirty="0"/>
          </a:p>
        </p:txBody>
      </p:sp>
      <p:sp>
        <p:nvSpPr>
          <p:cNvPr id="7" name="5 Marcador de número de diapositiva"/>
          <p:cNvSpPr>
            <a:spLocks noGrp="1"/>
          </p:cNvSpPr>
          <p:nvPr>
            <p:ph type="sldNum" sz="quarter" idx="12"/>
          </p:nvPr>
        </p:nvSpPr>
        <p:spPr/>
        <p:txBody>
          <a:bodyPr/>
          <a:lstStyle>
            <a:lvl1pPr>
              <a:defRPr/>
            </a:lvl1pPr>
          </a:lstStyle>
          <a:p>
            <a:pPr>
              <a:defRPr/>
            </a:pPr>
            <a:fld id="{D58BF794-2388-4604-961F-B50B8EF449D6}" type="slidenum">
              <a:rPr lang="ca-ES"/>
              <a:pPr>
                <a:defRPr/>
              </a:pPr>
              <a:t>‹Nº›</a:t>
            </a:fld>
            <a:endParaRPr lang="ca-ES" dirty="0"/>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941645" y="4800600"/>
            <a:ext cx="5943600" cy="566738"/>
          </a:xfrm>
        </p:spPr>
        <p:txBody>
          <a:bodyPr anchor="b"/>
          <a:lstStyle>
            <a:lvl1pPr algn="l">
              <a:defRPr sz="2000" b="1"/>
            </a:lvl1pPr>
          </a:lstStyle>
          <a:p>
            <a:r>
              <a:rPr lang="es-ES" smtClean="0"/>
              <a:t>Haga clic para modificar el estilo de título del patrón</a:t>
            </a:r>
            <a:endParaRPr lang="ca-ES"/>
          </a:p>
        </p:txBody>
      </p:sp>
      <p:sp>
        <p:nvSpPr>
          <p:cNvPr id="3" name="2 Marcador de posición de imagen"/>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a-ES" noProof="0" dirty="0"/>
          </a:p>
        </p:txBody>
      </p:sp>
      <p:sp>
        <p:nvSpPr>
          <p:cNvPr id="4" name="3 Marcador de texto"/>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ca-ES" dirty="0"/>
          </a:p>
        </p:txBody>
      </p:sp>
      <p:sp>
        <p:nvSpPr>
          <p:cNvPr id="6" name="4 Marcador de pie de página"/>
          <p:cNvSpPr>
            <a:spLocks noGrp="1"/>
          </p:cNvSpPr>
          <p:nvPr>
            <p:ph type="ftr" sz="quarter" idx="11"/>
          </p:nvPr>
        </p:nvSpPr>
        <p:spPr/>
        <p:txBody>
          <a:bodyPr/>
          <a:lstStyle>
            <a:lvl1pPr>
              <a:defRPr/>
            </a:lvl1pPr>
          </a:lstStyle>
          <a:p>
            <a:pPr>
              <a:defRPr/>
            </a:pPr>
            <a:endParaRPr lang="ca-ES" dirty="0"/>
          </a:p>
        </p:txBody>
      </p:sp>
      <p:sp>
        <p:nvSpPr>
          <p:cNvPr id="7" name="5 Marcador de número de diapositiva"/>
          <p:cNvSpPr>
            <a:spLocks noGrp="1"/>
          </p:cNvSpPr>
          <p:nvPr>
            <p:ph type="sldNum" sz="quarter" idx="12"/>
          </p:nvPr>
        </p:nvSpPr>
        <p:spPr/>
        <p:txBody>
          <a:bodyPr/>
          <a:lstStyle>
            <a:lvl1pPr>
              <a:defRPr/>
            </a:lvl1pPr>
          </a:lstStyle>
          <a:p>
            <a:pPr>
              <a:defRPr/>
            </a:pPr>
            <a:fld id="{A86CEE81-E933-4B7D-B929-B472FEFE321D}" type="slidenum">
              <a:rPr lang="ca-ES"/>
              <a:pPr>
                <a:defRPr/>
              </a:pPr>
              <a:t>‹Nº›</a:t>
            </a:fld>
            <a:endParaRPr lang="ca-ES" dirty="0"/>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lvl1pPr>
              <a:defRPr/>
            </a:lvl1pPr>
          </a:lstStyle>
          <a:p>
            <a:pPr>
              <a:defRPr/>
            </a:pPr>
            <a:endParaRPr lang="ca-ES" dirty="0"/>
          </a:p>
        </p:txBody>
      </p:sp>
      <p:sp>
        <p:nvSpPr>
          <p:cNvPr id="5" name="4 Marcador de pie de página"/>
          <p:cNvSpPr>
            <a:spLocks noGrp="1"/>
          </p:cNvSpPr>
          <p:nvPr>
            <p:ph type="ftr" sz="quarter" idx="11"/>
          </p:nvPr>
        </p:nvSpPr>
        <p:spPr/>
        <p:txBody>
          <a:bodyPr/>
          <a:lstStyle>
            <a:lvl1pPr>
              <a:defRPr/>
            </a:lvl1pPr>
          </a:lstStyle>
          <a:p>
            <a:pPr>
              <a:defRPr/>
            </a:pPr>
            <a:endParaRPr lang="ca-ES" dirty="0"/>
          </a:p>
        </p:txBody>
      </p:sp>
      <p:sp>
        <p:nvSpPr>
          <p:cNvPr id="6" name="5 Marcador de número de diapositiva"/>
          <p:cNvSpPr>
            <a:spLocks noGrp="1"/>
          </p:cNvSpPr>
          <p:nvPr>
            <p:ph type="sldNum" sz="quarter" idx="12"/>
          </p:nvPr>
        </p:nvSpPr>
        <p:spPr/>
        <p:txBody>
          <a:bodyPr/>
          <a:lstStyle>
            <a:lvl1pPr>
              <a:defRPr/>
            </a:lvl1pPr>
          </a:lstStyle>
          <a:p>
            <a:pPr>
              <a:defRPr/>
            </a:pPr>
            <a:fld id="{2EA5065A-8DAA-4A2B-A11F-6CC85AEE1CE7}" type="slidenum">
              <a:rPr lang="ca-ES"/>
              <a:pPr>
                <a:defRPr/>
              </a:pPr>
              <a:t>‹Nº›</a:t>
            </a:fld>
            <a:endParaRPr lang="ca-ES" dirty="0"/>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780337" y="274645"/>
            <a:ext cx="2414588" cy="5851525"/>
          </a:xfrm>
        </p:spPr>
        <p:txBody>
          <a:bodyPr vert="eaVert"/>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a:xfrm>
            <a:off x="536578" y="274645"/>
            <a:ext cx="7078663"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lvl1pPr>
              <a:defRPr/>
            </a:lvl1pPr>
          </a:lstStyle>
          <a:p>
            <a:pPr>
              <a:defRPr/>
            </a:pPr>
            <a:endParaRPr lang="ca-ES" dirty="0"/>
          </a:p>
        </p:txBody>
      </p:sp>
      <p:sp>
        <p:nvSpPr>
          <p:cNvPr id="5" name="4 Marcador de pie de página"/>
          <p:cNvSpPr>
            <a:spLocks noGrp="1"/>
          </p:cNvSpPr>
          <p:nvPr>
            <p:ph type="ftr" sz="quarter" idx="11"/>
          </p:nvPr>
        </p:nvSpPr>
        <p:spPr/>
        <p:txBody>
          <a:bodyPr/>
          <a:lstStyle>
            <a:lvl1pPr>
              <a:defRPr/>
            </a:lvl1pPr>
          </a:lstStyle>
          <a:p>
            <a:pPr>
              <a:defRPr/>
            </a:pPr>
            <a:endParaRPr lang="ca-ES" dirty="0"/>
          </a:p>
        </p:txBody>
      </p:sp>
      <p:sp>
        <p:nvSpPr>
          <p:cNvPr id="6" name="5 Marcador de número de diapositiva"/>
          <p:cNvSpPr>
            <a:spLocks noGrp="1"/>
          </p:cNvSpPr>
          <p:nvPr>
            <p:ph type="sldNum" sz="quarter" idx="12"/>
          </p:nvPr>
        </p:nvSpPr>
        <p:spPr/>
        <p:txBody>
          <a:bodyPr/>
          <a:lstStyle>
            <a:lvl1pPr>
              <a:defRPr/>
            </a:lvl1pPr>
          </a:lstStyle>
          <a:p>
            <a:pPr>
              <a:defRPr/>
            </a:pPr>
            <a:fld id="{1BA720E4-7032-4258-9BAC-5B435338D355}" type="slidenum">
              <a:rPr lang="ca-ES"/>
              <a:pPr>
                <a:defRPr/>
              </a:pPr>
              <a:t>‹Nº›</a:t>
            </a:fld>
            <a:endParaRPr lang="ca-ES" dirty="0"/>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cSld name="1_Diapositiva de título">
    <p:spTree>
      <p:nvGrpSpPr>
        <p:cNvPr id="1" name=""/>
        <p:cNvGrpSpPr/>
        <p:nvPr/>
      </p:nvGrpSpPr>
      <p:grpSpPr>
        <a:xfrm>
          <a:off x="0" y="0"/>
          <a:ext cx="0" cy="0"/>
          <a:chOff x="0" y="0"/>
          <a:chExt cx="0" cy="0"/>
        </a:xfrm>
      </p:grpSpPr>
      <p:pic>
        <p:nvPicPr>
          <p:cNvPr id="2" name="Picture 21"/>
          <p:cNvPicPr>
            <a:picLocks noChangeAspect="1" noChangeArrowheads="1"/>
          </p:cNvPicPr>
          <p:nvPr userDrawn="1"/>
        </p:nvPicPr>
        <p:blipFill>
          <a:blip r:embed="rId2" cstate="print"/>
          <a:srcRect/>
          <a:stretch>
            <a:fillRect/>
          </a:stretch>
        </p:blipFill>
        <p:spPr bwMode="auto">
          <a:xfrm>
            <a:off x="0" y="28575"/>
            <a:ext cx="9906000" cy="6829425"/>
          </a:xfrm>
          <a:prstGeom prst="rect">
            <a:avLst/>
          </a:prstGeom>
          <a:noFill/>
          <a:ln w="9525">
            <a:noFill/>
            <a:miter lim="800000"/>
            <a:headEnd/>
            <a:tailEnd/>
          </a:ln>
        </p:spPr>
      </p:pic>
      <p:sp>
        <p:nvSpPr>
          <p:cNvPr id="3" name="Text Box 16"/>
          <p:cNvSpPr txBox="1">
            <a:spLocks noChangeArrowheads="1"/>
          </p:cNvSpPr>
          <p:nvPr userDrawn="1"/>
        </p:nvSpPr>
        <p:spPr bwMode="auto">
          <a:xfrm>
            <a:off x="3513138" y="549275"/>
            <a:ext cx="6119812" cy="396875"/>
          </a:xfrm>
          <a:prstGeom prst="rect">
            <a:avLst/>
          </a:prstGeom>
          <a:noFill/>
          <a:ln w="9525">
            <a:noFill/>
            <a:miter lim="800000"/>
            <a:headEnd/>
            <a:tailEnd/>
          </a:ln>
          <a:effectLst/>
        </p:spPr>
        <p:txBody>
          <a:bodyPr>
            <a:spAutoFit/>
          </a:bodyPr>
          <a:lstStyle/>
          <a:p>
            <a:pPr algn="r" defTabSz="925513">
              <a:spcBef>
                <a:spcPct val="50000"/>
              </a:spcBef>
              <a:defRPr/>
            </a:pPr>
            <a:r>
              <a:rPr lang="en-GB" sz="2000" dirty="0">
                <a:cs typeface="+mn-cs"/>
              </a:rPr>
              <a:t> </a:t>
            </a:r>
            <a:endParaRPr lang="en-GB" sz="2400" dirty="0">
              <a:cs typeface="+mn-cs"/>
            </a:endParaRPr>
          </a:p>
        </p:txBody>
      </p:sp>
      <p:pic>
        <p:nvPicPr>
          <p:cNvPr id="4" name="Picture 23" descr="departament transp"/>
          <p:cNvPicPr>
            <a:picLocks noChangeAspect="1" noChangeArrowheads="1"/>
          </p:cNvPicPr>
          <p:nvPr userDrawn="1"/>
        </p:nvPicPr>
        <p:blipFill>
          <a:blip r:embed="rId3" cstate="print">
            <a:grayscl/>
            <a:biLevel thresh="50000"/>
          </a:blip>
          <a:srcRect/>
          <a:stretch>
            <a:fillRect/>
          </a:stretch>
        </p:blipFill>
        <p:spPr bwMode="auto">
          <a:xfrm>
            <a:off x="193675" y="6310313"/>
            <a:ext cx="3043238" cy="431800"/>
          </a:xfrm>
          <a:prstGeom prst="rect">
            <a:avLst/>
          </a:prstGeom>
          <a:noFill/>
          <a:ln w="9525">
            <a:noFill/>
            <a:miter lim="800000"/>
            <a:headEnd/>
            <a:tailEnd/>
          </a:ln>
        </p:spPr>
      </p:pic>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76849" y="1676307"/>
            <a:ext cx="8633336" cy="4560461"/>
          </a:xfrm>
          <a:prstGeom prst="rect">
            <a:avLst/>
          </a:prstGeom>
        </p:spPr>
        <p:txBody>
          <a:bodyPr lIns="83988" tIns="41994" rIns="83988" bIns="41994"/>
          <a:lstStyle>
            <a:lvl1pPr>
              <a:buClr>
                <a:srgbClr val="C00000"/>
              </a:buClr>
              <a:buFont typeface="Arial" pitchFamily="34" charset="0"/>
              <a:buChar char="•"/>
              <a:defRPr sz="1800">
                <a:latin typeface="Helvetica" pitchFamily="34" charset="0"/>
                <a:cs typeface="Helvetica" pitchFamily="34" charset="0"/>
              </a:defRPr>
            </a:lvl1pPr>
            <a:lvl2pPr>
              <a:buClr>
                <a:srgbClr val="C00000"/>
              </a:buClr>
              <a:buFont typeface="Helvetica" pitchFamily="34" charset="0"/>
              <a:buChar char="–"/>
              <a:defRPr sz="1800">
                <a:latin typeface="Helvetica" pitchFamily="34" charset="0"/>
                <a:cs typeface="Helvetica" pitchFamily="34" charset="0"/>
              </a:defRPr>
            </a:lvl2pPr>
            <a:lvl3pPr>
              <a:buClr>
                <a:srgbClr val="C00000"/>
              </a:buClr>
              <a:buFont typeface="Helvetica" pitchFamily="34" charset="0"/>
              <a:buChar char="–"/>
              <a:defRPr sz="1800">
                <a:latin typeface="Helvetica" pitchFamily="34" charset="0"/>
                <a:cs typeface="Helvetica" pitchFamily="34" charset="0"/>
              </a:defRPr>
            </a:lvl3pPr>
            <a:lvl4pPr>
              <a:buClr>
                <a:srgbClr val="C00000"/>
              </a:buClr>
              <a:buFont typeface="Helvetica" pitchFamily="34" charset="0"/>
              <a:buChar char="–"/>
              <a:defRPr sz="1800">
                <a:latin typeface="Helvetica" pitchFamily="34" charset="0"/>
                <a:cs typeface="Helvetica" pitchFamily="34" charset="0"/>
              </a:defRPr>
            </a:lvl4pPr>
            <a:lvl5pPr>
              <a:buClr>
                <a:srgbClr val="C00000"/>
              </a:buClr>
              <a:buFont typeface="Helvetica" pitchFamily="34" charset="0"/>
              <a:buChar char="–"/>
              <a:defRPr sz="1800">
                <a:latin typeface="Helvetica" pitchFamily="34" charset="0"/>
                <a:cs typeface="Helvetica" pitchFamily="34" charset="0"/>
              </a:defRPr>
            </a:lvl5pPr>
          </a:lstStyle>
          <a:p>
            <a:pPr lvl="0"/>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a:t>
            </a:r>
            <a:r>
              <a:rPr lang="es-ES_tradnl" dirty="0" err="1" smtClean="0"/>
              <a:t>Master</a:t>
            </a:r>
            <a:r>
              <a:rPr lang="es-ES_tradnl" dirty="0" smtClean="0"/>
              <a:t> </a:t>
            </a:r>
            <a:r>
              <a:rPr lang="es-ES_tradnl" dirty="0" err="1" smtClean="0"/>
              <a:t>text</a:t>
            </a:r>
            <a:r>
              <a:rPr lang="es-ES_tradnl" dirty="0" smtClean="0"/>
              <a:t> </a:t>
            </a:r>
            <a:r>
              <a:rPr lang="es-ES_tradnl" dirty="0" err="1" smtClean="0"/>
              <a:t>styles</a:t>
            </a:r>
            <a:endParaRPr lang="es-ES_tradnl" dirty="0" smtClean="0"/>
          </a:p>
          <a:p>
            <a:pPr lvl="1"/>
            <a:r>
              <a:rPr lang="es-ES_tradnl" dirty="0" err="1" smtClean="0"/>
              <a:t>Second</a:t>
            </a:r>
            <a:r>
              <a:rPr lang="es-ES_tradnl" dirty="0" smtClean="0"/>
              <a:t> </a:t>
            </a:r>
            <a:r>
              <a:rPr lang="es-ES_tradnl" dirty="0" err="1" smtClean="0"/>
              <a:t>level</a:t>
            </a:r>
            <a:endParaRPr lang="es-ES_tradnl" dirty="0" smtClean="0"/>
          </a:p>
          <a:p>
            <a:pPr lvl="2"/>
            <a:r>
              <a:rPr lang="es-ES_tradnl" dirty="0" err="1" smtClean="0"/>
              <a:t>Third</a:t>
            </a:r>
            <a:r>
              <a:rPr lang="es-ES_tradnl" dirty="0" smtClean="0"/>
              <a:t> </a:t>
            </a:r>
            <a:r>
              <a:rPr lang="es-ES_tradnl" dirty="0" err="1" smtClean="0"/>
              <a:t>level</a:t>
            </a:r>
            <a:endParaRPr lang="es-ES_tradnl" dirty="0" smtClean="0"/>
          </a:p>
          <a:p>
            <a:pPr lvl="3"/>
            <a:r>
              <a:rPr lang="es-ES_tradnl" dirty="0" err="1" smtClean="0"/>
              <a:t>Fourth</a:t>
            </a:r>
            <a:r>
              <a:rPr lang="es-ES_tradnl" dirty="0" smtClean="0"/>
              <a:t> </a:t>
            </a:r>
            <a:r>
              <a:rPr lang="es-ES_tradnl" dirty="0" err="1" smtClean="0"/>
              <a:t>level</a:t>
            </a:r>
            <a:endParaRPr lang="es-ES_tradnl" dirty="0" smtClean="0"/>
          </a:p>
          <a:p>
            <a:pPr lvl="4"/>
            <a:r>
              <a:rPr lang="es-ES_tradnl" dirty="0" err="1" smtClean="0"/>
              <a:t>Fifth</a:t>
            </a:r>
            <a:r>
              <a:rPr lang="es-ES_tradnl" dirty="0" smtClean="0"/>
              <a:t> </a:t>
            </a:r>
            <a:r>
              <a:rPr lang="es-ES_tradnl" dirty="0" err="1" smtClean="0"/>
              <a:t>level</a:t>
            </a:r>
            <a:endParaRPr lang="en-US" dirty="0"/>
          </a:p>
        </p:txBody>
      </p:sp>
      <p:sp>
        <p:nvSpPr>
          <p:cNvPr id="8" name="Title 1"/>
          <p:cNvSpPr>
            <a:spLocks noGrp="1"/>
          </p:cNvSpPr>
          <p:nvPr>
            <p:ph type="title"/>
          </p:nvPr>
        </p:nvSpPr>
        <p:spPr>
          <a:xfrm>
            <a:off x="495816" y="882421"/>
            <a:ext cx="8914369" cy="783562"/>
          </a:xfrm>
          <a:prstGeom prst="rect">
            <a:avLst/>
          </a:prstGeom>
        </p:spPr>
        <p:txBody>
          <a:bodyPr lIns="83988" tIns="41994" rIns="83988" bIns="41994"/>
          <a:lstStyle>
            <a:lvl1pPr algn="l">
              <a:defRPr sz="2600" b="1">
                <a:solidFill>
                  <a:srgbClr val="C00000"/>
                </a:solidFill>
                <a:latin typeface="Helvetica" pitchFamily="34" charset="0"/>
                <a:cs typeface="Helvetica" pitchFamily="34" charset="0"/>
              </a:defRPr>
            </a:lvl1pPr>
          </a:lstStyle>
          <a:p>
            <a:r>
              <a:rPr lang="es-ES" smtClean="0"/>
              <a:t>Haga clic para modificar el estilo de título del patrón</a:t>
            </a:r>
            <a:endParaRPr lang="en-US" dirty="0"/>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42950" y="2130428"/>
            <a:ext cx="8420100" cy="1470025"/>
          </a:xfrm>
          <a:prstGeom prst="rect">
            <a:avLst/>
          </a:prstGeom>
        </p:spPr>
        <p:txBody>
          <a:bodyPr/>
          <a:lstStyle/>
          <a:p>
            <a:r>
              <a:rPr lang="es-ES" smtClean="0"/>
              <a:t>Haga clic para modificar el estilo de título del patrón</a:t>
            </a:r>
            <a:endParaRPr lang="ca-ES"/>
          </a:p>
        </p:txBody>
      </p:sp>
      <p:sp>
        <p:nvSpPr>
          <p:cNvPr id="3" name="2 Subtítulo"/>
          <p:cNvSpPr>
            <a:spLocks noGrp="1"/>
          </p:cNvSpPr>
          <p:nvPr>
            <p:ph type="subTitle" idx="1"/>
          </p:nvPr>
        </p:nvSpPr>
        <p:spPr>
          <a:xfrm>
            <a:off x="1485900" y="3886200"/>
            <a:ext cx="69342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ca-ES"/>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4638"/>
            <a:ext cx="8915400" cy="1143000"/>
          </a:xfrm>
          <a:prstGeom prst="rect">
            <a:avLst/>
          </a:prstGeom>
        </p:spPr>
        <p:txBody>
          <a:bodyPr/>
          <a:lstStyle/>
          <a:p>
            <a:r>
              <a:rPr lang="es-ES" smtClean="0"/>
              <a:t>Haga clic para modificar el estilo de título del patrón</a:t>
            </a:r>
            <a:endParaRPr lang="ca-ES"/>
          </a:p>
        </p:txBody>
      </p:sp>
      <p:sp>
        <p:nvSpPr>
          <p:cNvPr id="3" name="2 Marcador de contenido"/>
          <p:cNvSpPr>
            <a:spLocks noGrp="1"/>
          </p:cNvSpPr>
          <p:nvPr>
            <p:ph idx="1"/>
          </p:nvPr>
        </p:nvSpPr>
        <p:spPr>
          <a:xfrm>
            <a:off x="495300" y="1600203"/>
            <a:ext cx="89154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82506" y="4406903"/>
            <a:ext cx="8420100" cy="1362075"/>
          </a:xfrm>
          <a:prstGeom prst="rect">
            <a:avLst/>
          </a:prstGeom>
        </p:spPr>
        <p:txBody>
          <a:bodyPr anchor="t"/>
          <a:lstStyle>
            <a:lvl1pPr algn="l">
              <a:defRPr sz="4000" b="1" cap="all"/>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782506"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4638"/>
            <a:ext cx="8915400" cy="1143000"/>
          </a:xfrm>
          <a:prstGeom prst="rect">
            <a:avLst/>
          </a:prstGeo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503237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503237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4638"/>
            <a:ext cx="8915400" cy="1143000"/>
          </a:xfrm>
          <a:prstGeom prst="rect">
            <a:avLst/>
          </a:prstGeom>
        </p:spPr>
        <p:txBody>
          <a:bodyPr/>
          <a:lstStyle/>
          <a:p>
            <a:r>
              <a:rPr lang="es-ES" smtClean="0"/>
              <a:t>Haga clic para modificar el estilo de título del patrón</a:t>
            </a:r>
            <a:endParaRPr lang="ca-ES"/>
          </a:p>
        </p:txBody>
      </p:sp>
      <p:sp>
        <p:nvSpPr>
          <p:cNvPr id="3" name="2 Marcador de contenido"/>
          <p:cNvSpPr>
            <a:spLocks noGrp="1"/>
          </p:cNvSpPr>
          <p:nvPr>
            <p:ph sz="half" idx="1"/>
          </p:nvPr>
        </p:nvSpPr>
        <p:spPr>
          <a:xfrm>
            <a:off x="495300" y="1600203"/>
            <a:ext cx="437515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contenido"/>
          <p:cNvSpPr>
            <a:spLocks noGrp="1"/>
          </p:cNvSpPr>
          <p:nvPr>
            <p:ph sz="half" idx="2"/>
          </p:nvPr>
        </p:nvSpPr>
        <p:spPr>
          <a:xfrm>
            <a:off x="5035550" y="1600203"/>
            <a:ext cx="437515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4638"/>
            <a:ext cx="8915400" cy="1143000"/>
          </a:xfrm>
          <a:prstGeom prst="rect">
            <a:avLst/>
          </a:prstGeom>
        </p:spPr>
        <p:txBody>
          <a:bodyPr/>
          <a:lstStyle>
            <a:lvl1pPr>
              <a:defRPr/>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495300" y="1535113"/>
            <a:ext cx="4376870"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95300" y="2174875"/>
            <a:ext cx="4376870"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texto"/>
          <p:cNvSpPr>
            <a:spLocks noGrp="1"/>
          </p:cNvSpPr>
          <p:nvPr>
            <p:ph type="body" sz="quarter" idx="3"/>
          </p:nvPr>
        </p:nvSpPr>
        <p:spPr>
          <a:xfrm>
            <a:off x="5032112" y="1535113"/>
            <a:ext cx="4378590"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5032112" y="2174875"/>
            <a:ext cx="4378590"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4638"/>
            <a:ext cx="8915400" cy="1143000"/>
          </a:xfrm>
          <a:prstGeom prst="rect">
            <a:avLst/>
          </a:prstGeom>
        </p:spPr>
        <p:txBody>
          <a:bodyPr/>
          <a:lstStyle/>
          <a:p>
            <a:r>
              <a:rPr lang="es-ES" smtClean="0"/>
              <a:t>Haga clic para modificar el estilo de título del patrón</a:t>
            </a:r>
            <a:endParaRPr lang="ca-ES"/>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3050"/>
            <a:ext cx="3259006" cy="1162050"/>
          </a:xfrm>
          <a:prstGeom prst="rect">
            <a:avLst/>
          </a:prstGeom>
        </p:spPr>
        <p:txBody>
          <a:bodyPr anchor="b"/>
          <a:lstStyle>
            <a:lvl1pPr algn="l">
              <a:defRPr sz="2000" b="1"/>
            </a:lvl1pPr>
          </a:lstStyle>
          <a:p>
            <a:r>
              <a:rPr lang="es-ES" smtClean="0"/>
              <a:t>Haga clic para modificar el estilo de título del patrón</a:t>
            </a:r>
            <a:endParaRPr lang="ca-ES"/>
          </a:p>
        </p:txBody>
      </p:sp>
      <p:sp>
        <p:nvSpPr>
          <p:cNvPr id="3" name="2 Marcador de contenido"/>
          <p:cNvSpPr>
            <a:spLocks noGrp="1"/>
          </p:cNvSpPr>
          <p:nvPr>
            <p:ph idx="1"/>
          </p:nvPr>
        </p:nvSpPr>
        <p:spPr>
          <a:xfrm>
            <a:off x="3872972" y="273053"/>
            <a:ext cx="5537729"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texto"/>
          <p:cNvSpPr>
            <a:spLocks noGrp="1"/>
          </p:cNvSpPr>
          <p:nvPr>
            <p:ph type="body" sz="half" idx="2"/>
          </p:nvPr>
        </p:nvSpPr>
        <p:spPr>
          <a:xfrm>
            <a:off x="495300" y="1435103"/>
            <a:ext cx="3259006"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941645" y="4800600"/>
            <a:ext cx="5943600" cy="566738"/>
          </a:xfrm>
          <a:prstGeom prst="rect">
            <a:avLst/>
          </a:prstGeom>
        </p:spPr>
        <p:txBody>
          <a:bodyPr anchor="b"/>
          <a:lstStyle>
            <a:lvl1pPr algn="l">
              <a:defRPr sz="2000" b="1"/>
            </a:lvl1pPr>
          </a:lstStyle>
          <a:p>
            <a:r>
              <a:rPr lang="es-ES" smtClean="0"/>
              <a:t>Haga clic para modificar el estilo de título del patrón</a:t>
            </a:r>
            <a:endParaRPr lang="ca-ES"/>
          </a:p>
        </p:txBody>
      </p:sp>
      <p:sp>
        <p:nvSpPr>
          <p:cNvPr id="3" name="2 Marcador de posición de imagen"/>
          <p:cNvSpPr>
            <a:spLocks noGrp="1"/>
          </p:cNvSpPr>
          <p:nvPr>
            <p:ph type="pic" idx="1"/>
          </p:nvPr>
        </p:nvSpPr>
        <p:spPr>
          <a:xfrm>
            <a:off x="1941645"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a-ES" noProof="0"/>
          </a:p>
        </p:txBody>
      </p:sp>
      <p:sp>
        <p:nvSpPr>
          <p:cNvPr id="4" name="3 Marcador de texto"/>
          <p:cNvSpPr>
            <a:spLocks noGrp="1"/>
          </p:cNvSpPr>
          <p:nvPr>
            <p:ph type="body" sz="half" idx="2"/>
          </p:nvPr>
        </p:nvSpPr>
        <p:spPr>
          <a:xfrm>
            <a:off x="1941645"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4638"/>
            <a:ext cx="8915400" cy="1143000"/>
          </a:xfrm>
          <a:prstGeom prst="rect">
            <a:avLst/>
          </a:prstGeom>
        </p:spPr>
        <p:txBody>
          <a:bodyPr/>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a:xfrm>
            <a:off x="495300" y="1600203"/>
            <a:ext cx="89154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181850" y="274641"/>
            <a:ext cx="2228850" cy="5851525"/>
          </a:xfrm>
          <a:prstGeom prst="rect">
            <a:avLst/>
          </a:prstGeom>
        </p:spPr>
        <p:txBody>
          <a:bodyPr vert="eaVert"/>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a:xfrm>
            <a:off x="495300" y="274641"/>
            <a:ext cx="6521450" cy="58515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76850" y="1676311"/>
            <a:ext cx="8633336" cy="4560461"/>
          </a:xfrm>
          <a:prstGeom prst="rect">
            <a:avLst/>
          </a:prstGeom>
        </p:spPr>
        <p:txBody>
          <a:bodyPr lIns="83988" tIns="41994" rIns="83988" bIns="41994"/>
          <a:lstStyle>
            <a:lvl1pPr>
              <a:buClr>
                <a:srgbClr val="C00000"/>
              </a:buClr>
              <a:buFont typeface="Arial" pitchFamily="34" charset="0"/>
              <a:buChar char="•"/>
              <a:defRPr sz="1800">
                <a:latin typeface="Helvetica" pitchFamily="34" charset="0"/>
                <a:cs typeface="Helvetica" pitchFamily="34" charset="0"/>
              </a:defRPr>
            </a:lvl1pPr>
            <a:lvl2pPr>
              <a:buClr>
                <a:srgbClr val="C00000"/>
              </a:buClr>
              <a:buFont typeface="Helvetica" pitchFamily="34" charset="0"/>
              <a:buChar char="–"/>
              <a:defRPr sz="1800">
                <a:latin typeface="Helvetica" pitchFamily="34" charset="0"/>
                <a:cs typeface="Helvetica" pitchFamily="34" charset="0"/>
              </a:defRPr>
            </a:lvl2pPr>
            <a:lvl3pPr>
              <a:buClr>
                <a:srgbClr val="C00000"/>
              </a:buClr>
              <a:buFont typeface="Helvetica" pitchFamily="34" charset="0"/>
              <a:buChar char="–"/>
              <a:defRPr sz="1800">
                <a:latin typeface="Helvetica" pitchFamily="34" charset="0"/>
                <a:cs typeface="Helvetica" pitchFamily="34" charset="0"/>
              </a:defRPr>
            </a:lvl3pPr>
            <a:lvl4pPr>
              <a:buClr>
                <a:srgbClr val="C00000"/>
              </a:buClr>
              <a:buFont typeface="Helvetica" pitchFamily="34" charset="0"/>
              <a:buChar char="–"/>
              <a:defRPr sz="1800">
                <a:latin typeface="Helvetica" pitchFamily="34" charset="0"/>
                <a:cs typeface="Helvetica" pitchFamily="34" charset="0"/>
              </a:defRPr>
            </a:lvl4pPr>
            <a:lvl5pPr>
              <a:buClr>
                <a:srgbClr val="C00000"/>
              </a:buClr>
              <a:buFont typeface="Helvetica" pitchFamily="34" charset="0"/>
              <a:buChar char="–"/>
              <a:defRPr sz="1800">
                <a:latin typeface="Helvetica" pitchFamily="34" charset="0"/>
                <a:cs typeface="Helvetica" pitchFamily="34" charset="0"/>
              </a:defRPr>
            </a:lvl5pPr>
          </a:lstStyle>
          <a:p>
            <a:pPr lvl="0"/>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a:t>
            </a:r>
            <a:r>
              <a:rPr lang="es-ES_tradnl" dirty="0" err="1" smtClean="0"/>
              <a:t>Master</a:t>
            </a:r>
            <a:r>
              <a:rPr lang="es-ES_tradnl" dirty="0" smtClean="0"/>
              <a:t> </a:t>
            </a:r>
            <a:r>
              <a:rPr lang="es-ES_tradnl" dirty="0" err="1" smtClean="0"/>
              <a:t>text</a:t>
            </a:r>
            <a:r>
              <a:rPr lang="es-ES_tradnl" dirty="0" smtClean="0"/>
              <a:t> </a:t>
            </a:r>
            <a:r>
              <a:rPr lang="es-ES_tradnl" dirty="0" err="1" smtClean="0"/>
              <a:t>styles</a:t>
            </a:r>
            <a:endParaRPr lang="es-ES_tradnl" dirty="0" smtClean="0"/>
          </a:p>
          <a:p>
            <a:pPr lvl="1"/>
            <a:r>
              <a:rPr lang="es-ES_tradnl" dirty="0" err="1" smtClean="0"/>
              <a:t>Second</a:t>
            </a:r>
            <a:r>
              <a:rPr lang="es-ES_tradnl" dirty="0" smtClean="0"/>
              <a:t> </a:t>
            </a:r>
            <a:r>
              <a:rPr lang="es-ES_tradnl" dirty="0" err="1" smtClean="0"/>
              <a:t>level</a:t>
            </a:r>
            <a:endParaRPr lang="es-ES_tradnl" dirty="0" smtClean="0"/>
          </a:p>
          <a:p>
            <a:pPr lvl="2"/>
            <a:r>
              <a:rPr lang="es-ES_tradnl" dirty="0" err="1" smtClean="0"/>
              <a:t>Third</a:t>
            </a:r>
            <a:r>
              <a:rPr lang="es-ES_tradnl" dirty="0" smtClean="0"/>
              <a:t> </a:t>
            </a:r>
            <a:r>
              <a:rPr lang="es-ES_tradnl" dirty="0" err="1" smtClean="0"/>
              <a:t>level</a:t>
            </a:r>
            <a:endParaRPr lang="es-ES_tradnl" dirty="0" smtClean="0"/>
          </a:p>
          <a:p>
            <a:pPr lvl="3"/>
            <a:r>
              <a:rPr lang="es-ES_tradnl" dirty="0" err="1" smtClean="0"/>
              <a:t>Fourth</a:t>
            </a:r>
            <a:r>
              <a:rPr lang="es-ES_tradnl" dirty="0" smtClean="0"/>
              <a:t> </a:t>
            </a:r>
            <a:r>
              <a:rPr lang="es-ES_tradnl" dirty="0" err="1" smtClean="0"/>
              <a:t>level</a:t>
            </a:r>
            <a:endParaRPr lang="es-ES_tradnl" dirty="0" smtClean="0"/>
          </a:p>
          <a:p>
            <a:pPr lvl="4"/>
            <a:r>
              <a:rPr lang="es-ES_tradnl" dirty="0" err="1" smtClean="0"/>
              <a:t>Fifth</a:t>
            </a:r>
            <a:r>
              <a:rPr lang="es-ES_tradnl" dirty="0" smtClean="0"/>
              <a:t> </a:t>
            </a:r>
            <a:r>
              <a:rPr lang="es-ES_tradnl" dirty="0" err="1" smtClean="0"/>
              <a:t>level</a:t>
            </a:r>
            <a:endParaRPr lang="en-US" dirty="0"/>
          </a:p>
        </p:txBody>
      </p:sp>
      <p:sp>
        <p:nvSpPr>
          <p:cNvPr id="8" name="Title 1"/>
          <p:cNvSpPr>
            <a:spLocks noGrp="1"/>
          </p:cNvSpPr>
          <p:nvPr>
            <p:ph type="title"/>
          </p:nvPr>
        </p:nvSpPr>
        <p:spPr>
          <a:xfrm>
            <a:off x="495818" y="882421"/>
            <a:ext cx="8914369" cy="783562"/>
          </a:xfrm>
          <a:prstGeom prst="rect">
            <a:avLst/>
          </a:prstGeom>
        </p:spPr>
        <p:txBody>
          <a:bodyPr lIns="83988" tIns="41994" rIns="83988" bIns="41994"/>
          <a:lstStyle>
            <a:lvl1pPr algn="l">
              <a:defRPr sz="2600" b="1">
                <a:solidFill>
                  <a:srgbClr val="C00000"/>
                </a:solidFill>
                <a:latin typeface="Helvetica" pitchFamily="34" charset="0"/>
                <a:cs typeface="Helvetica" pitchFamily="34" charset="0"/>
              </a:defRPr>
            </a:lvl1pPr>
          </a:lstStyle>
          <a:p>
            <a:r>
              <a:rPr lang="es-ES" smtClean="0"/>
              <a:t>Haga clic para modificar el estilo de título del patrón</a:t>
            </a:r>
            <a:endParaRPr lang="en-US" dirty="0"/>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7" name="Picture 4" descr="power5.jpg"/>
          <p:cNvPicPr>
            <a:picLocks noChangeAspect="1"/>
          </p:cNvPicPr>
          <p:nvPr userDrawn="1"/>
        </p:nvPicPr>
        <p:blipFill>
          <a:blip r:embed="rId2" cstate="print"/>
          <a:srcRect/>
          <a:stretch>
            <a:fillRect/>
          </a:stretch>
        </p:blipFill>
        <p:spPr bwMode="auto">
          <a:xfrm>
            <a:off x="4415" y="0"/>
            <a:ext cx="9901586" cy="6860879"/>
          </a:xfrm>
          <a:prstGeom prst="rect">
            <a:avLst/>
          </a:prstGeom>
          <a:noFill/>
          <a:ln w="9525">
            <a:noFill/>
            <a:miter lim="800000"/>
            <a:headEnd/>
            <a:tailEnd/>
          </a:ln>
        </p:spPr>
      </p:pic>
      <p:sp>
        <p:nvSpPr>
          <p:cNvPr id="4" name="Date Placeholder 3"/>
          <p:cNvSpPr>
            <a:spLocks noGrp="1"/>
          </p:cNvSpPr>
          <p:nvPr>
            <p:ph type="dt" sz="half" idx="10"/>
          </p:nvPr>
        </p:nvSpPr>
        <p:spPr>
          <a:xfrm>
            <a:off x="14575" y="6460234"/>
            <a:ext cx="1267974" cy="364206"/>
          </a:xfrm>
          <a:prstGeom prst="rect">
            <a:avLst/>
          </a:prstGeom>
        </p:spPr>
        <p:txBody>
          <a:bodyPr lIns="83988" tIns="41994" rIns="83988" bIns="41994"/>
          <a:lstStyle>
            <a:lvl1pPr>
              <a:defRPr/>
            </a:lvl1pPr>
          </a:lstStyle>
          <a:p>
            <a:fld id="{73C38027-2F00-431A-A2D2-295E0ABB2D80}" type="datetime1">
              <a:rPr lang="en-US" smtClean="0"/>
              <a:pPr/>
              <a:t>11/9/2016</a:t>
            </a:fld>
            <a:endParaRPr lang="en-US"/>
          </a:p>
        </p:txBody>
      </p:sp>
      <p:sp>
        <p:nvSpPr>
          <p:cNvPr id="5" name="Footer Placeholder 4"/>
          <p:cNvSpPr>
            <a:spLocks noGrp="1"/>
          </p:cNvSpPr>
          <p:nvPr>
            <p:ph type="ftr" sz="quarter" idx="11"/>
          </p:nvPr>
        </p:nvSpPr>
        <p:spPr>
          <a:xfrm>
            <a:off x="3349716" y="6460234"/>
            <a:ext cx="3138200" cy="364206"/>
          </a:xfrm>
          <a:prstGeom prst="rect">
            <a:avLst/>
          </a:prstGeom>
        </p:spPr>
        <p:txBody>
          <a:bodyPr lIns="83988" tIns="41994" rIns="83988" bIns="41994"/>
          <a:lstStyle>
            <a:lvl1pPr>
              <a:defRPr/>
            </a:lvl1pPr>
          </a:lstStyle>
          <a:p>
            <a:endParaRPr lang="ca-ES" dirty="0"/>
          </a:p>
        </p:txBody>
      </p:sp>
      <p:sp>
        <p:nvSpPr>
          <p:cNvPr id="6" name="Slide Number Placeholder 5"/>
          <p:cNvSpPr>
            <a:spLocks noGrp="1"/>
          </p:cNvSpPr>
          <p:nvPr>
            <p:ph type="sldNum" sz="quarter" idx="12"/>
          </p:nvPr>
        </p:nvSpPr>
        <p:spPr>
          <a:xfrm>
            <a:off x="8514371" y="6460234"/>
            <a:ext cx="1243583" cy="364206"/>
          </a:xfrm>
          <a:prstGeom prst="rect">
            <a:avLst/>
          </a:prstGeom>
        </p:spPr>
        <p:txBody>
          <a:bodyPr lIns="83988" tIns="41994" rIns="83988" bIns="41994"/>
          <a:lstStyle>
            <a:lvl1pPr>
              <a:defRPr baseline="0">
                <a:solidFill>
                  <a:schemeClr val="bg1"/>
                </a:solidFill>
              </a:defRPr>
            </a:lvl1pPr>
          </a:lstStyle>
          <a:p>
            <a:fld id="{9B5C172F-E195-48E7-9AF5-DA1BB94D595E}" type="slidenum">
              <a:rPr lang="en-US" smtClean="0"/>
              <a:pPr/>
              <a:t>‹Nº›</a:t>
            </a:fld>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4638"/>
            <a:ext cx="8915400" cy="1143000"/>
          </a:xfrm>
          <a:prstGeom prst="rect">
            <a:avLst/>
          </a:prstGeom>
        </p:spPr>
        <p:txBody>
          <a:bodyPr/>
          <a:lstStyle/>
          <a:p>
            <a:r>
              <a:rPr lang="es-ES" smtClean="0"/>
              <a:t>Haga clic para modificar el estilo de título del patrón</a:t>
            </a:r>
            <a:endParaRPr lang="es-E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pic>
        <p:nvPicPr>
          <p:cNvPr id="3" name="Picture 4" descr="pastilla logo gene"/>
          <p:cNvPicPr>
            <a:picLocks noChangeAspect="1" noChangeArrowheads="1"/>
          </p:cNvPicPr>
          <p:nvPr userDrawn="1"/>
        </p:nvPicPr>
        <p:blipFill>
          <a:blip r:embed="rId2" cstate="print"/>
          <a:srcRect/>
          <a:stretch>
            <a:fillRect/>
          </a:stretch>
        </p:blipFill>
        <p:spPr bwMode="auto">
          <a:xfrm>
            <a:off x="-1588" y="6303965"/>
            <a:ext cx="9907588" cy="581025"/>
          </a:xfrm>
          <a:prstGeom prst="rect">
            <a:avLst/>
          </a:prstGeom>
          <a:noFill/>
          <a:ln w="9525">
            <a:noFill/>
            <a:miter lim="800000"/>
            <a:headEnd/>
            <a:tailEnd/>
          </a:ln>
        </p:spPr>
      </p:pic>
      <p:sp>
        <p:nvSpPr>
          <p:cNvPr id="4" name="3 Rectángulo"/>
          <p:cNvSpPr/>
          <p:nvPr userDrawn="1"/>
        </p:nvSpPr>
        <p:spPr bwMode="auto">
          <a:xfrm>
            <a:off x="0" y="214315"/>
            <a:ext cx="9906000" cy="357187"/>
          </a:xfrm>
          <a:prstGeom prst="rect">
            <a:avLst/>
          </a:prstGeom>
          <a:solidFill>
            <a:schemeClr val="bg1">
              <a:lumMod val="50000"/>
            </a:schemeClr>
          </a:solidFill>
          <a:ln w="9525" cap="flat" cmpd="sng" algn="ctr">
            <a:noFill/>
            <a:prstDash val="solid"/>
            <a:round/>
            <a:headEnd type="none" w="med" len="med"/>
            <a:tailEnd type="none" w="med" len="med"/>
          </a:ln>
          <a:effectLst/>
        </p:spPr>
        <p:txBody>
          <a:bodyPr/>
          <a:lstStyle/>
          <a:p>
            <a:pPr>
              <a:defRPr/>
            </a:pPr>
            <a:endParaRPr lang="ca-ES">
              <a:latin typeface="Arial" charset="0"/>
              <a:ea typeface="ＭＳ Ｐゴシック" pitchFamily="34" charset="-128"/>
            </a:endParaRPr>
          </a:p>
        </p:txBody>
      </p:sp>
      <p:sp>
        <p:nvSpPr>
          <p:cNvPr id="5" name="2 Marcador de número de diapositiva"/>
          <p:cNvSpPr txBox="1">
            <a:spLocks/>
          </p:cNvSpPr>
          <p:nvPr userDrawn="1"/>
        </p:nvSpPr>
        <p:spPr>
          <a:xfrm>
            <a:off x="4738688" y="6429377"/>
            <a:ext cx="515938" cy="360363"/>
          </a:xfrm>
          <a:prstGeom prst="rect">
            <a:avLst/>
          </a:prstGeom>
        </p:spPr>
        <p:txBody>
          <a:bodyPr anchor="ctr"/>
          <a:lstStyle/>
          <a:p>
            <a:pPr algn="r">
              <a:defRPr/>
            </a:pPr>
            <a:fld id="{5325BF5C-8AB7-427A-B4D3-36C3C1E54B65}" type="slidenum">
              <a:rPr lang="es-ES_tradnl" sz="1200">
                <a:solidFill>
                  <a:schemeClr val="tx1">
                    <a:tint val="75000"/>
                  </a:schemeClr>
                </a:solidFill>
                <a:latin typeface="+mj-lt"/>
                <a:ea typeface="ＭＳ Ｐゴシック" pitchFamily="34" charset="-128"/>
              </a:rPr>
              <a:pPr algn="r">
                <a:defRPr/>
              </a:pPr>
              <a:t>‹Nº›</a:t>
            </a:fld>
            <a:endParaRPr lang="es-ES_tradnl" sz="1500" dirty="0">
              <a:solidFill>
                <a:schemeClr val="tx1">
                  <a:tint val="75000"/>
                </a:schemeClr>
              </a:solidFill>
              <a:latin typeface="+mj-lt"/>
              <a:ea typeface="ＭＳ Ｐゴシック" pitchFamily="34" charset="-128"/>
            </a:endParaRPr>
          </a:p>
        </p:txBody>
      </p:sp>
      <p:sp>
        <p:nvSpPr>
          <p:cNvPr id="9" name="Rectangle 2"/>
          <p:cNvSpPr>
            <a:spLocks noGrp="1" noChangeArrowheads="1"/>
          </p:cNvSpPr>
          <p:nvPr>
            <p:ph type="ctrTitle"/>
          </p:nvPr>
        </p:nvSpPr>
        <p:spPr>
          <a:xfrm>
            <a:off x="401638" y="188642"/>
            <a:ext cx="8619596" cy="460375"/>
          </a:xfrm>
          <a:prstGeom prst="rect">
            <a:avLst/>
          </a:prstGeom>
        </p:spPr>
        <p:txBody>
          <a:bodyPr/>
          <a:lstStyle>
            <a:lvl1pPr algn="l">
              <a:defRPr sz="2000" b="1">
                <a:solidFill>
                  <a:schemeClr val="bg1"/>
                </a:solidFill>
                <a:latin typeface="Arial" pitchFamily="34" charset="0"/>
                <a:cs typeface="Arial" pitchFamily="34" charset="0"/>
              </a:defRPr>
            </a:lvl1pPr>
          </a:lstStyle>
          <a:p>
            <a:r>
              <a:rPr lang="es-ES" dirty="0" smtClean="0"/>
              <a:t>ÍNDEX:</a:t>
            </a:r>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2_Diapositiva de título">
    <p:spTree>
      <p:nvGrpSpPr>
        <p:cNvPr id="1" name=""/>
        <p:cNvGrpSpPr/>
        <p:nvPr/>
      </p:nvGrpSpPr>
      <p:grpSpPr>
        <a:xfrm>
          <a:off x="0" y="0"/>
          <a:ext cx="0" cy="0"/>
          <a:chOff x="0" y="0"/>
          <a:chExt cx="0" cy="0"/>
        </a:xfrm>
      </p:grpSpPr>
      <p:pic>
        <p:nvPicPr>
          <p:cNvPr id="4" name="Picture 10" descr="pastilla logo gene"/>
          <p:cNvPicPr>
            <a:picLocks noChangeAspect="1" noChangeArrowheads="1"/>
          </p:cNvPicPr>
          <p:nvPr userDrawn="1"/>
        </p:nvPicPr>
        <p:blipFill>
          <a:blip r:embed="rId2" cstate="print"/>
          <a:srcRect/>
          <a:stretch>
            <a:fillRect/>
          </a:stretch>
        </p:blipFill>
        <p:spPr bwMode="auto">
          <a:xfrm>
            <a:off x="-1720" y="6276976"/>
            <a:ext cx="9907720" cy="5810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2_Diapositiva de título">
    <p:spTree>
      <p:nvGrpSpPr>
        <p:cNvPr id="1" name=""/>
        <p:cNvGrpSpPr/>
        <p:nvPr/>
      </p:nvGrpSpPr>
      <p:grpSpPr>
        <a:xfrm>
          <a:off x="0" y="0"/>
          <a:ext cx="0" cy="0"/>
          <a:chOff x="0" y="0"/>
          <a:chExt cx="0" cy="0"/>
        </a:xfrm>
      </p:grpSpPr>
      <p:pic>
        <p:nvPicPr>
          <p:cNvPr id="3" name="Picture 4" descr="pastilla logo gene"/>
          <p:cNvPicPr>
            <a:picLocks noChangeAspect="1" noChangeArrowheads="1"/>
          </p:cNvPicPr>
          <p:nvPr userDrawn="1"/>
        </p:nvPicPr>
        <p:blipFill>
          <a:blip r:embed="rId2" cstate="print"/>
          <a:srcRect/>
          <a:stretch>
            <a:fillRect/>
          </a:stretch>
        </p:blipFill>
        <p:spPr bwMode="auto">
          <a:xfrm>
            <a:off x="-1588" y="6303965"/>
            <a:ext cx="9907588" cy="581025"/>
          </a:xfrm>
          <a:prstGeom prst="rect">
            <a:avLst/>
          </a:prstGeom>
          <a:noFill/>
          <a:ln w="9525">
            <a:noFill/>
            <a:miter lim="800000"/>
            <a:headEnd/>
            <a:tailEnd/>
          </a:ln>
        </p:spPr>
      </p:pic>
      <p:sp>
        <p:nvSpPr>
          <p:cNvPr id="4" name="7 Rectángulo"/>
          <p:cNvSpPr/>
          <p:nvPr userDrawn="1"/>
        </p:nvSpPr>
        <p:spPr bwMode="auto">
          <a:xfrm>
            <a:off x="0" y="214315"/>
            <a:ext cx="9906000" cy="357187"/>
          </a:xfrm>
          <a:prstGeom prst="rect">
            <a:avLst/>
          </a:prstGeom>
          <a:solidFill>
            <a:schemeClr val="bg1">
              <a:lumMod val="50000"/>
            </a:schemeClr>
          </a:solidFill>
          <a:ln w="9525" cap="flat" cmpd="sng" algn="ctr">
            <a:noFill/>
            <a:prstDash val="solid"/>
            <a:round/>
            <a:headEnd type="none" w="med" len="med"/>
            <a:tailEnd type="none" w="med" len="med"/>
          </a:ln>
          <a:effectLst/>
        </p:spPr>
        <p:txBody>
          <a:bodyPr/>
          <a:lstStyle/>
          <a:p>
            <a:pPr>
              <a:defRPr/>
            </a:pPr>
            <a:endParaRPr lang="ca-ES">
              <a:latin typeface="Arial" charset="0"/>
              <a:ea typeface="ＭＳ Ｐゴシック" pitchFamily="34" charset="-128"/>
            </a:endParaRPr>
          </a:p>
        </p:txBody>
      </p:sp>
      <p:sp>
        <p:nvSpPr>
          <p:cNvPr id="5" name="2 Marcador de número de diapositiva"/>
          <p:cNvSpPr txBox="1">
            <a:spLocks/>
          </p:cNvSpPr>
          <p:nvPr userDrawn="1"/>
        </p:nvSpPr>
        <p:spPr bwMode="auto">
          <a:xfrm>
            <a:off x="4738688" y="6429377"/>
            <a:ext cx="515938" cy="360363"/>
          </a:xfrm>
          <a:prstGeom prst="rect">
            <a:avLst/>
          </a:prstGeom>
          <a:noFill/>
          <a:ln>
            <a:noFill/>
          </a:ln>
          <a:extLst/>
        </p:spPr>
        <p:txBody>
          <a:bodyPr anchor="ctr"/>
          <a:lstStyle>
            <a:lvl1pPr eaLnBrk="0" hangingPunct="0">
              <a:defRPr sz="4100">
                <a:solidFill>
                  <a:schemeClr val="tx1"/>
                </a:solidFill>
                <a:latin typeface="Arial" pitchFamily="34" charset="0"/>
                <a:ea typeface="ＭＳ Ｐゴシック" pitchFamily="34" charset="-128"/>
              </a:defRPr>
            </a:lvl1pPr>
            <a:lvl2pPr marL="742950" indent="-285750" eaLnBrk="0" hangingPunct="0">
              <a:defRPr sz="4100">
                <a:solidFill>
                  <a:schemeClr val="tx1"/>
                </a:solidFill>
                <a:latin typeface="Arial" pitchFamily="34" charset="0"/>
                <a:ea typeface="ＭＳ Ｐゴシック" pitchFamily="34" charset="-128"/>
              </a:defRPr>
            </a:lvl2pPr>
            <a:lvl3pPr marL="1143000" indent="-228600" eaLnBrk="0" hangingPunct="0">
              <a:defRPr sz="4100">
                <a:solidFill>
                  <a:schemeClr val="tx1"/>
                </a:solidFill>
                <a:latin typeface="Arial" pitchFamily="34" charset="0"/>
                <a:ea typeface="ＭＳ Ｐゴシック" pitchFamily="34" charset="-128"/>
              </a:defRPr>
            </a:lvl3pPr>
            <a:lvl4pPr marL="1600200" indent="-228600" eaLnBrk="0" hangingPunct="0">
              <a:defRPr sz="4100">
                <a:solidFill>
                  <a:schemeClr val="tx1"/>
                </a:solidFill>
                <a:latin typeface="Arial" pitchFamily="34" charset="0"/>
                <a:ea typeface="ＭＳ Ｐゴシック" pitchFamily="34" charset="-128"/>
              </a:defRPr>
            </a:lvl4pPr>
            <a:lvl5pPr marL="2057400" indent="-228600" eaLnBrk="0" hangingPunct="0">
              <a:defRPr sz="41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41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41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41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4100">
                <a:solidFill>
                  <a:schemeClr val="tx1"/>
                </a:solidFill>
                <a:latin typeface="Arial" pitchFamily="34" charset="0"/>
                <a:ea typeface="ＭＳ Ｐゴシック" pitchFamily="34" charset="-128"/>
              </a:defRPr>
            </a:lvl9pPr>
          </a:lstStyle>
          <a:p>
            <a:pPr algn="r" eaLnBrk="1" hangingPunct="1">
              <a:defRPr/>
            </a:pPr>
            <a:fld id="{AFF897E0-A29D-4041-AB16-1D55D7619296}" type="slidenum">
              <a:rPr lang="es-ES_tradnl" altLang="ca-ES" sz="1200" smtClean="0">
                <a:solidFill>
                  <a:srgbClr val="898989"/>
                </a:solidFill>
                <a:latin typeface="Calibri" pitchFamily="34" charset="0"/>
              </a:rPr>
              <a:pPr algn="r" eaLnBrk="1" hangingPunct="1">
                <a:defRPr/>
              </a:pPr>
              <a:t>‹Nº›</a:t>
            </a:fld>
            <a:endParaRPr lang="es-ES_tradnl" altLang="ca-ES" sz="1500" smtClean="0">
              <a:solidFill>
                <a:srgbClr val="898989"/>
              </a:solidFill>
              <a:latin typeface="Calibri" pitchFamily="34" charset="0"/>
            </a:endParaRPr>
          </a:p>
        </p:txBody>
      </p:sp>
      <p:sp>
        <p:nvSpPr>
          <p:cNvPr id="9" name="Rectangle 2"/>
          <p:cNvSpPr>
            <a:spLocks noGrp="1" noChangeArrowheads="1"/>
          </p:cNvSpPr>
          <p:nvPr>
            <p:ph type="ctrTitle"/>
          </p:nvPr>
        </p:nvSpPr>
        <p:spPr>
          <a:xfrm>
            <a:off x="401638" y="188645"/>
            <a:ext cx="8619596" cy="460375"/>
          </a:xfrm>
          <a:prstGeom prst="rect">
            <a:avLst/>
          </a:prstGeom>
        </p:spPr>
        <p:txBody>
          <a:bodyPr/>
          <a:lstStyle>
            <a:lvl1pPr algn="l">
              <a:defRPr sz="2000" b="1">
                <a:solidFill>
                  <a:schemeClr val="bg1"/>
                </a:solidFill>
                <a:latin typeface="Arial" pitchFamily="34" charset="0"/>
                <a:cs typeface="Arial" pitchFamily="34" charset="0"/>
              </a:defRPr>
            </a:lvl1pPr>
          </a:lstStyle>
          <a:p>
            <a:r>
              <a:rPr lang="es-ES" dirty="0" smtClean="0"/>
              <a:t>ÍNDEX:</a:t>
            </a:r>
          </a:p>
        </p:txBody>
      </p:sp>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userDrawn="1">
  <p:cSld name="3_Diapositiva de título">
    <p:spTree>
      <p:nvGrpSpPr>
        <p:cNvPr id="1" name=""/>
        <p:cNvGrpSpPr/>
        <p:nvPr/>
      </p:nvGrpSpPr>
      <p:grpSpPr>
        <a:xfrm>
          <a:off x="0" y="0"/>
          <a:ext cx="0" cy="0"/>
          <a:chOff x="0" y="0"/>
          <a:chExt cx="0" cy="0"/>
        </a:xfrm>
      </p:grpSpPr>
      <p:pic>
        <p:nvPicPr>
          <p:cNvPr id="4" name="Picture 10" descr="pastilla logo gene"/>
          <p:cNvPicPr>
            <a:picLocks noChangeAspect="1" noChangeArrowheads="1"/>
          </p:cNvPicPr>
          <p:nvPr userDrawn="1"/>
        </p:nvPicPr>
        <p:blipFill>
          <a:blip r:embed="rId2" cstate="print"/>
          <a:srcRect/>
          <a:stretch>
            <a:fillRect/>
          </a:stretch>
        </p:blipFill>
        <p:spPr bwMode="auto">
          <a:xfrm>
            <a:off x="-1720" y="6276976"/>
            <a:ext cx="9907720" cy="5810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Sólo el título">
    <p:spTree>
      <p:nvGrpSpPr>
        <p:cNvPr id="1" name=""/>
        <p:cNvGrpSpPr/>
        <p:nvPr/>
      </p:nvGrpSpPr>
      <p:grpSpPr>
        <a:xfrm>
          <a:off x="0" y="0"/>
          <a:ext cx="0" cy="0"/>
          <a:chOff x="0" y="0"/>
          <a:chExt cx="0" cy="0"/>
        </a:xfrm>
      </p:grpSpPr>
      <p:sp>
        <p:nvSpPr>
          <p:cNvPr id="2" name="4 Marcador de número de diapositiva"/>
          <p:cNvSpPr>
            <a:spLocks noGrp="1"/>
          </p:cNvSpPr>
          <p:nvPr>
            <p:ph type="sldNum" sz="quarter" idx="10"/>
          </p:nvPr>
        </p:nvSpPr>
        <p:spPr>
          <a:xfrm>
            <a:off x="3513535" y="6400800"/>
            <a:ext cx="2063750" cy="304800"/>
          </a:xfrm>
          <a:prstGeom prst="rect">
            <a:avLst/>
          </a:prstGeom>
        </p:spPr>
        <p:txBody>
          <a:bodyPr/>
          <a:lstStyle>
            <a:lvl1pPr>
              <a:defRPr/>
            </a:lvl1pPr>
          </a:lstStyle>
          <a:p>
            <a:pPr>
              <a:defRPr/>
            </a:pPr>
            <a:fld id="{39F56F4E-2178-4F26-8F5A-E9E8738EC511}" type="slidenum">
              <a:rPr lang="ca-ES"/>
              <a:pPr>
                <a:defRPr/>
              </a:pPr>
              <a:t>‹Nº›</a:t>
            </a:fld>
            <a:endParaRPr lang="ca-E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3050"/>
            <a:ext cx="3259138" cy="1162050"/>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873500" y="273050"/>
            <a:ext cx="553720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95300" y="1435100"/>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941513" y="4800600"/>
            <a:ext cx="5943600" cy="566738"/>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smtClean="0"/>
          </a:p>
        </p:txBody>
      </p:sp>
      <p:sp>
        <p:nvSpPr>
          <p:cNvPr id="4" name="3 Marcador de texto"/>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3.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slideLayout" Target="../slideLayouts/slideLayout64.xml"/><Relationship Id="rId3" Type="http://schemas.openxmlformats.org/officeDocument/2006/relationships/slideLayout" Target="../slideLayouts/slideLayout49.xml"/><Relationship Id="rId21" Type="http://schemas.openxmlformats.org/officeDocument/2006/relationships/image" Target="../media/image7.png"/><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image" Target="../media/image6.jpeg"/><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10" Type="http://schemas.openxmlformats.org/officeDocument/2006/relationships/slideLayout" Target="../slideLayouts/slideLayout56.xml"/><Relationship Id="rId19" Type="http://schemas.openxmlformats.org/officeDocument/2006/relationships/theme" Target="../theme/theme5.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p:cNvPicPr>
            <a:picLocks noChangeAspect="1" noChangeArrowheads="1"/>
          </p:cNvPicPr>
          <p:nvPr/>
        </p:nvPicPr>
        <p:blipFill>
          <a:blip r:embed="rId13" cstate="print"/>
          <a:srcRect/>
          <a:stretch>
            <a:fillRect/>
          </a:stretch>
        </p:blipFill>
        <p:spPr bwMode="auto">
          <a:xfrm>
            <a:off x="0" y="0"/>
            <a:ext cx="990600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61" r:id="rId1"/>
    <p:sldLayoutId id="2147484260" r:id="rId2"/>
    <p:sldLayoutId id="2147484259" r:id="rId3"/>
    <p:sldLayoutId id="2147484258" r:id="rId4"/>
    <p:sldLayoutId id="2147484257" r:id="rId5"/>
    <p:sldLayoutId id="2147484256" r:id="rId6"/>
    <p:sldLayoutId id="2147484255" r:id="rId7"/>
    <p:sldLayoutId id="2147484254" r:id="rId8"/>
    <p:sldLayoutId id="2147484253" r:id="rId9"/>
    <p:sldLayoutId id="2147484252" r:id="rId10"/>
    <p:sldLayoutId id="2147484251" r:id="rId11"/>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86902" tIns="43451" rIns="86902" bIns="43451" numCol="1" anchor="ctr" anchorCtr="0" compatLnSpc="1">
            <a:prstTxWarp prst="textNoShape">
              <a:avLst/>
            </a:prstTxWarp>
          </a:bodyPr>
          <a:lstStyle/>
          <a:p>
            <a:pPr lvl="0"/>
            <a:r>
              <a:rPr lang="es-ES_tradnl" smtClean="0"/>
              <a:t>Click to edit Master title style</a:t>
            </a:r>
            <a:endParaRPr lang="en-US" smtClean="0"/>
          </a:p>
        </p:txBody>
      </p:sp>
      <p:sp>
        <p:nvSpPr>
          <p:cNvPr id="13315" name="Text Placeholder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86902" tIns="43451" rIns="86902" bIns="43451" numCol="1" anchor="t" anchorCtr="0" compatLnSpc="1">
            <a:prstTxWarp prst="textNoShape">
              <a:avLst/>
            </a:prstTxWarp>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smtClean="0"/>
          </a:p>
        </p:txBody>
      </p:sp>
      <p:sp>
        <p:nvSpPr>
          <p:cNvPr id="4" name="Date Placeholder 3"/>
          <p:cNvSpPr>
            <a:spLocks noGrp="1"/>
          </p:cNvSpPr>
          <p:nvPr>
            <p:ph type="dt" sz="half" idx="2"/>
          </p:nvPr>
        </p:nvSpPr>
        <p:spPr>
          <a:xfrm>
            <a:off x="495300" y="6356350"/>
            <a:ext cx="2311400" cy="365125"/>
          </a:xfrm>
          <a:prstGeom prst="rect">
            <a:avLst/>
          </a:prstGeom>
        </p:spPr>
        <p:txBody>
          <a:bodyPr vert="horz" wrap="square" lIns="86902" tIns="43451" rIns="86902" bIns="43451" numCol="1" anchor="ctr" anchorCtr="0" compatLnSpc="1">
            <a:prstTxWarp prst="textNoShape">
              <a:avLst/>
            </a:prstTxWarp>
          </a:bodyPr>
          <a:lstStyle>
            <a:lvl1pPr>
              <a:defRPr sz="1100" dirty="0">
                <a:solidFill>
                  <a:srgbClr val="898989"/>
                </a:solidFill>
                <a:latin typeface="Calibri" pitchFamily="34" charset="0"/>
                <a:ea typeface="Geneva" charset="-128"/>
                <a:cs typeface="+mn-cs"/>
              </a:defRPr>
            </a:lvl1pPr>
          </a:lstStyle>
          <a:p>
            <a:pPr>
              <a:defRPr/>
            </a:pPr>
            <a:endParaRPr lang="en-US" dirty="0"/>
          </a:p>
        </p:txBody>
      </p:sp>
      <p:sp>
        <p:nvSpPr>
          <p:cNvPr id="5" name="Footer Placeholder 4"/>
          <p:cNvSpPr>
            <a:spLocks noGrp="1"/>
          </p:cNvSpPr>
          <p:nvPr>
            <p:ph type="ftr" sz="quarter" idx="3"/>
          </p:nvPr>
        </p:nvSpPr>
        <p:spPr>
          <a:xfrm>
            <a:off x="3384550" y="6356350"/>
            <a:ext cx="3136900" cy="365125"/>
          </a:xfrm>
          <a:prstGeom prst="rect">
            <a:avLst/>
          </a:prstGeom>
        </p:spPr>
        <p:txBody>
          <a:bodyPr vert="horz" wrap="square" lIns="86902" tIns="43451" rIns="86902" bIns="43451" numCol="1" anchor="ctr" anchorCtr="0" compatLnSpc="1">
            <a:prstTxWarp prst="textNoShape">
              <a:avLst/>
            </a:prstTxWarp>
          </a:bodyPr>
          <a:lstStyle>
            <a:lvl1pPr algn="ctr">
              <a:defRPr sz="1100">
                <a:solidFill>
                  <a:srgbClr val="898989"/>
                </a:solidFill>
                <a:latin typeface="Calibri" pitchFamily="34" charset="0"/>
                <a:ea typeface="Geneva" charset="-128"/>
                <a:cs typeface="+mn-cs"/>
              </a:defRPr>
            </a:lvl1pPr>
          </a:lstStyle>
          <a:p>
            <a:pPr>
              <a:defRPr/>
            </a:pPr>
            <a:endParaRPr lang="ca-ES" dirty="0"/>
          </a:p>
        </p:txBody>
      </p:sp>
      <p:sp>
        <p:nvSpPr>
          <p:cNvPr id="6" name="Slide Number Placeholder 5"/>
          <p:cNvSpPr>
            <a:spLocks noGrp="1"/>
          </p:cNvSpPr>
          <p:nvPr>
            <p:ph type="sldNum" sz="quarter" idx="4"/>
          </p:nvPr>
        </p:nvSpPr>
        <p:spPr>
          <a:xfrm>
            <a:off x="7099300" y="6356350"/>
            <a:ext cx="2311400" cy="365125"/>
          </a:xfrm>
          <a:prstGeom prst="rect">
            <a:avLst/>
          </a:prstGeom>
        </p:spPr>
        <p:txBody>
          <a:bodyPr vert="horz" wrap="square" lIns="86902" tIns="43451" rIns="86902" bIns="43451" numCol="1" anchor="ctr" anchorCtr="0" compatLnSpc="1">
            <a:prstTxWarp prst="textNoShape">
              <a:avLst/>
            </a:prstTxWarp>
          </a:bodyPr>
          <a:lstStyle>
            <a:lvl1pPr algn="r">
              <a:defRPr sz="1100">
                <a:solidFill>
                  <a:srgbClr val="898989"/>
                </a:solidFill>
                <a:latin typeface="Calibri" pitchFamily="34" charset="0"/>
                <a:ea typeface="Geneva" charset="-128"/>
                <a:cs typeface="+mn-cs"/>
              </a:defRPr>
            </a:lvl1pPr>
          </a:lstStyle>
          <a:p>
            <a:pPr>
              <a:defRPr/>
            </a:pPr>
            <a:fld id="{108C3FA7-4FB7-404F-A75F-583959967956}" type="slidenum">
              <a:rPr lang="en-US"/>
              <a:pPr>
                <a:defRPr/>
              </a:pPr>
              <a:t>‹Nº›</a:t>
            </a:fld>
            <a:endParaRPr lang="en-US" dirty="0"/>
          </a:p>
        </p:txBody>
      </p:sp>
      <p:pic>
        <p:nvPicPr>
          <p:cNvPr id="13319" name="Picture 4" descr="power5.jpg"/>
          <p:cNvPicPr>
            <a:picLocks noChangeAspect="1"/>
          </p:cNvPicPr>
          <p:nvPr/>
        </p:nvPicPr>
        <p:blipFill>
          <a:blip r:embed="rId13" cstate="print"/>
          <a:srcRect/>
          <a:stretch>
            <a:fillRect/>
          </a:stretch>
        </p:blipFill>
        <p:spPr bwMode="auto">
          <a:xfrm>
            <a:off x="4763" y="0"/>
            <a:ext cx="9901237" cy="68611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71" r:id="rId1"/>
    <p:sldLayoutId id="2147484293" r:id="rId2"/>
    <p:sldLayoutId id="2147484270" r:id="rId3"/>
    <p:sldLayoutId id="2147484269" r:id="rId4"/>
    <p:sldLayoutId id="2147484268" r:id="rId5"/>
    <p:sldLayoutId id="2147484267" r:id="rId6"/>
    <p:sldLayoutId id="2147484266" r:id="rId7"/>
    <p:sldLayoutId id="2147484265" r:id="rId8"/>
    <p:sldLayoutId id="2147484264" r:id="rId9"/>
    <p:sldLayoutId id="2147484263" r:id="rId10"/>
    <p:sldLayoutId id="2147484262" r:id="rId11"/>
  </p:sldLayoutIdLst>
  <p:transition/>
  <p:hf hdr="0" ftr="0" dt="0"/>
  <p:txStyles>
    <p:titleStyle>
      <a:lvl1pPr algn="ctr" defTabSz="431800" rtl="0" eaLnBrk="0" fontAlgn="base" hangingPunct="0">
        <a:spcBef>
          <a:spcPct val="0"/>
        </a:spcBef>
        <a:spcAft>
          <a:spcPct val="0"/>
        </a:spcAft>
        <a:defRPr sz="4200" kern="1200">
          <a:solidFill>
            <a:schemeClr val="tx1"/>
          </a:solidFill>
          <a:latin typeface="+mj-lt"/>
          <a:ea typeface="Geneva" charset="-128"/>
          <a:cs typeface="Geneva" charset="-128"/>
        </a:defRPr>
      </a:lvl1pPr>
      <a:lvl2pPr algn="ctr" defTabSz="431800" rtl="0" eaLnBrk="0" fontAlgn="base" hangingPunct="0">
        <a:spcBef>
          <a:spcPct val="0"/>
        </a:spcBef>
        <a:spcAft>
          <a:spcPct val="0"/>
        </a:spcAft>
        <a:defRPr sz="4200">
          <a:solidFill>
            <a:schemeClr val="tx1"/>
          </a:solidFill>
          <a:latin typeface="Calibri" charset="0"/>
          <a:ea typeface="Geneva" charset="-128"/>
          <a:cs typeface="Geneva" charset="-128"/>
        </a:defRPr>
      </a:lvl2pPr>
      <a:lvl3pPr algn="ctr" defTabSz="431800" rtl="0" eaLnBrk="0" fontAlgn="base" hangingPunct="0">
        <a:spcBef>
          <a:spcPct val="0"/>
        </a:spcBef>
        <a:spcAft>
          <a:spcPct val="0"/>
        </a:spcAft>
        <a:defRPr sz="4200">
          <a:solidFill>
            <a:schemeClr val="tx1"/>
          </a:solidFill>
          <a:latin typeface="Calibri" charset="0"/>
          <a:ea typeface="Geneva" charset="-128"/>
          <a:cs typeface="Geneva" charset="-128"/>
        </a:defRPr>
      </a:lvl3pPr>
      <a:lvl4pPr algn="ctr" defTabSz="431800" rtl="0" eaLnBrk="0" fontAlgn="base" hangingPunct="0">
        <a:spcBef>
          <a:spcPct val="0"/>
        </a:spcBef>
        <a:spcAft>
          <a:spcPct val="0"/>
        </a:spcAft>
        <a:defRPr sz="4200">
          <a:solidFill>
            <a:schemeClr val="tx1"/>
          </a:solidFill>
          <a:latin typeface="Calibri" charset="0"/>
          <a:ea typeface="Geneva" charset="-128"/>
          <a:cs typeface="Geneva" charset="-128"/>
        </a:defRPr>
      </a:lvl4pPr>
      <a:lvl5pPr algn="ctr" defTabSz="431800" rtl="0" eaLnBrk="0" fontAlgn="base" hangingPunct="0">
        <a:spcBef>
          <a:spcPct val="0"/>
        </a:spcBef>
        <a:spcAft>
          <a:spcPct val="0"/>
        </a:spcAft>
        <a:defRPr sz="4200">
          <a:solidFill>
            <a:schemeClr val="tx1"/>
          </a:solidFill>
          <a:latin typeface="Calibri" charset="0"/>
          <a:ea typeface="Geneva" charset="-128"/>
          <a:cs typeface="Geneva" charset="-128"/>
        </a:defRPr>
      </a:lvl5pPr>
      <a:lvl6pPr marL="419938" algn="ctr" defTabSz="433062" rtl="0" fontAlgn="base">
        <a:spcBef>
          <a:spcPct val="0"/>
        </a:spcBef>
        <a:spcAft>
          <a:spcPct val="0"/>
        </a:spcAft>
        <a:defRPr sz="4200">
          <a:solidFill>
            <a:schemeClr val="tx1"/>
          </a:solidFill>
          <a:latin typeface="Calibri" charset="0"/>
          <a:ea typeface="Geneva" charset="-128"/>
          <a:cs typeface="Geneva" charset="-128"/>
        </a:defRPr>
      </a:lvl6pPr>
      <a:lvl7pPr marL="839876" algn="ctr" defTabSz="433062" rtl="0" fontAlgn="base">
        <a:spcBef>
          <a:spcPct val="0"/>
        </a:spcBef>
        <a:spcAft>
          <a:spcPct val="0"/>
        </a:spcAft>
        <a:defRPr sz="4200">
          <a:solidFill>
            <a:schemeClr val="tx1"/>
          </a:solidFill>
          <a:latin typeface="Calibri" charset="0"/>
          <a:ea typeface="Geneva" charset="-128"/>
          <a:cs typeface="Geneva" charset="-128"/>
        </a:defRPr>
      </a:lvl7pPr>
      <a:lvl8pPr marL="1259815" algn="ctr" defTabSz="433062" rtl="0" fontAlgn="base">
        <a:spcBef>
          <a:spcPct val="0"/>
        </a:spcBef>
        <a:spcAft>
          <a:spcPct val="0"/>
        </a:spcAft>
        <a:defRPr sz="4200">
          <a:solidFill>
            <a:schemeClr val="tx1"/>
          </a:solidFill>
          <a:latin typeface="Calibri" charset="0"/>
          <a:ea typeface="Geneva" charset="-128"/>
          <a:cs typeface="Geneva" charset="-128"/>
        </a:defRPr>
      </a:lvl8pPr>
      <a:lvl9pPr marL="1679753" algn="ctr" defTabSz="433062" rtl="0" fontAlgn="base">
        <a:spcBef>
          <a:spcPct val="0"/>
        </a:spcBef>
        <a:spcAft>
          <a:spcPct val="0"/>
        </a:spcAft>
        <a:defRPr sz="4200">
          <a:solidFill>
            <a:schemeClr val="tx1"/>
          </a:solidFill>
          <a:latin typeface="Calibri" charset="0"/>
          <a:ea typeface="Geneva" charset="-128"/>
          <a:cs typeface="Geneva" charset="-128"/>
        </a:defRPr>
      </a:lvl9pPr>
    </p:titleStyle>
    <p:bodyStyle>
      <a:lvl1pPr marL="323850" indent="-323850" algn="l" defTabSz="431800" rtl="0" eaLnBrk="0" fontAlgn="base" hangingPunct="0">
        <a:spcBef>
          <a:spcPct val="20000"/>
        </a:spcBef>
        <a:spcAft>
          <a:spcPct val="0"/>
        </a:spcAft>
        <a:buFont typeface="Arial" charset="0"/>
        <a:buChar char="•"/>
        <a:defRPr sz="3000" kern="1200">
          <a:solidFill>
            <a:schemeClr val="tx1"/>
          </a:solidFill>
          <a:latin typeface="+mn-lt"/>
          <a:ea typeface="Geneva" charset="-128"/>
          <a:cs typeface="Geneva" charset="-128"/>
        </a:defRPr>
      </a:lvl1pPr>
      <a:lvl2pPr marL="704850" indent="-269875" algn="l" defTabSz="431800" rtl="0" eaLnBrk="0" fontAlgn="base" hangingPunct="0">
        <a:spcBef>
          <a:spcPct val="20000"/>
        </a:spcBef>
        <a:spcAft>
          <a:spcPct val="0"/>
        </a:spcAft>
        <a:buFont typeface="Arial" charset="0"/>
        <a:buChar char="–"/>
        <a:defRPr sz="2700" kern="1200">
          <a:solidFill>
            <a:schemeClr val="tx1"/>
          </a:solidFill>
          <a:latin typeface="+mn-lt"/>
          <a:ea typeface="Geneva" charset="-128"/>
          <a:cs typeface="Geneva"/>
        </a:defRPr>
      </a:lvl2pPr>
      <a:lvl3pPr marL="1084263" indent="-214313" algn="l" defTabSz="431800" rtl="0" eaLnBrk="0" fontAlgn="base" hangingPunct="0">
        <a:spcBef>
          <a:spcPct val="20000"/>
        </a:spcBef>
        <a:spcAft>
          <a:spcPct val="0"/>
        </a:spcAft>
        <a:buFont typeface="Arial" charset="0"/>
        <a:buChar char="•"/>
        <a:defRPr sz="2300" kern="1200">
          <a:solidFill>
            <a:schemeClr val="tx1"/>
          </a:solidFill>
          <a:latin typeface="+mn-lt"/>
          <a:ea typeface="Geneva" charset="-128"/>
          <a:cs typeface="Geneva"/>
        </a:defRPr>
      </a:lvl3pPr>
      <a:lvl4pPr marL="1519238" indent="-214313" algn="l" defTabSz="431800" rtl="0" eaLnBrk="0" fontAlgn="base" hangingPunct="0">
        <a:spcBef>
          <a:spcPct val="20000"/>
        </a:spcBef>
        <a:spcAft>
          <a:spcPct val="0"/>
        </a:spcAft>
        <a:buFont typeface="Arial" charset="0"/>
        <a:buChar char="–"/>
        <a:defRPr sz="1900" kern="1200">
          <a:solidFill>
            <a:schemeClr val="tx1"/>
          </a:solidFill>
          <a:latin typeface="+mn-lt"/>
          <a:ea typeface="Geneva" charset="-128"/>
          <a:cs typeface="Geneva"/>
        </a:defRPr>
      </a:lvl4pPr>
      <a:lvl5pPr marL="1952625" indent="-214313" algn="l" defTabSz="431800" rtl="0" eaLnBrk="0" fontAlgn="base" hangingPunct="0">
        <a:spcBef>
          <a:spcPct val="20000"/>
        </a:spcBef>
        <a:spcAft>
          <a:spcPct val="0"/>
        </a:spcAft>
        <a:buFont typeface="Arial" charset="0"/>
        <a:buChar char="»"/>
        <a:defRPr sz="1900" kern="1200">
          <a:solidFill>
            <a:schemeClr val="tx1"/>
          </a:solidFill>
          <a:latin typeface="+mn-lt"/>
          <a:ea typeface="Geneva" charset="-128"/>
          <a:cs typeface="Geneva"/>
        </a:defRPr>
      </a:lvl5pPr>
      <a:lvl6pPr marL="2389806" indent="-217255" algn="l" defTabSz="434510" rtl="0" eaLnBrk="1" latinLnBrk="0" hangingPunct="1">
        <a:spcBef>
          <a:spcPct val="20000"/>
        </a:spcBef>
        <a:buFont typeface="Arial"/>
        <a:buChar char="•"/>
        <a:defRPr sz="1900" kern="1200">
          <a:solidFill>
            <a:schemeClr val="tx1"/>
          </a:solidFill>
          <a:latin typeface="+mn-lt"/>
          <a:ea typeface="+mn-ea"/>
          <a:cs typeface="+mn-cs"/>
        </a:defRPr>
      </a:lvl6pPr>
      <a:lvl7pPr marL="2824315" indent="-217255" algn="l" defTabSz="434510" rtl="0" eaLnBrk="1" latinLnBrk="0" hangingPunct="1">
        <a:spcBef>
          <a:spcPct val="20000"/>
        </a:spcBef>
        <a:buFont typeface="Arial"/>
        <a:buChar char="•"/>
        <a:defRPr sz="1900" kern="1200">
          <a:solidFill>
            <a:schemeClr val="tx1"/>
          </a:solidFill>
          <a:latin typeface="+mn-lt"/>
          <a:ea typeface="+mn-ea"/>
          <a:cs typeface="+mn-cs"/>
        </a:defRPr>
      </a:lvl7pPr>
      <a:lvl8pPr marL="3258825" indent="-217255" algn="l" defTabSz="434510" rtl="0" eaLnBrk="1" latinLnBrk="0" hangingPunct="1">
        <a:spcBef>
          <a:spcPct val="20000"/>
        </a:spcBef>
        <a:buFont typeface="Arial"/>
        <a:buChar char="•"/>
        <a:defRPr sz="1900" kern="1200">
          <a:solidFill>
            <a:schemeClr val="tx1"/>
          </a:solidFill>
          <a:latin typeface="+mn-lt"/>
          <a:ea typeface="+mn-ea"/>
          <a:cs typeface="+mn-cs"/>
        </a:defRPr>
      </a:lvl8pPr>
      <a:lvl9pPr marL="3693335" indent="-217255" algn="l" defTabSz="434510" rtl="0" eaLnBrk="1" latinLnBrk="0" hangingPunct="1">
        <a:spcBef>
          <a:spcPct val="20000"/>
        </a:spcBef>
        <a:buFont typeface="Arial"/>
        <a:buChar char="•"/>
        <a:defRPr sz="1900" kern="1200">
          <a:solidFill>
            <a:schemeClr val="tx1"/>
          </a:solidFill>
          <a:latin typeface="+mn-lt"/>
          <a:ea typeface="+mn-ea"/>
          <a:cs typeface="+mn-cs"/>
        </a:defRPr>
      </a:lvl9pPr>
    </p:bodyStyle>
    <p:otherStyle>
      <a:defPPr>
        <a:defRPr lang="en-US"/>
      </a:defPPr>
      <a:lvl1pPr marL="0" algn="l" defTabSz="434510" rtl="0" eaLnBrk="1" latinLnBrk="0" hangingPunct="1">
        <a:defRPr sz="1700" kern="1200">
          <a:solidFill>
            <a:schemeClr val="tx1"/>
          </a:solidFill>
          <a:latin typeface="+mn-lt"/>
          <a:ea typeface="+mn-ea"/>
          <a:cs typeface="+mn-cs"/>
        </a:defRPr>
      </a:lvl1pPr>
      <a:lvl2pPr marL="434510" algn="l" defTabSz="434510" rtl="0" eaLnBrk="1" latinLnBrk="0" hangingPunct="1">
        <a:defRPr sz="1700" kern="1200">
          <a:solidFill>
            <a:schemeClr val="tx1"/>
          </a:solidFill>
          <a:latin typeface="+mn-lt"/>
          <a:ea typeface="+mn-ea"/>
          <a:cs typeface="+mn-cs"/>
        </a:defRPr>
      </a:lvl2pPr>
      <a:lvl3pPr marL="869020" algn="l" defTabSz="434510" rtl="0" eaLnBrk="1" latinLnBrk="0" hangingPunct="1">
        <a:defRPr sz="1700" kern="1200">
          <a:solidFill>
            <a:schemeClr val="tx1"/>
          </a:solidFill>
          <a:latin typeface="+mn-lt"/>
          <a:ea typeface="+mn-ea"/>
          <a:cs typeface="+mn-cs"/>
        </a:defRPr>
      </a:lvl3pPr>
      <a:lvl4pPr marL="1303531" algn="l" defTabSz="434510" rtl="0" eaLnBrk="1" latinLnBrk="0" hangingPunct="1">
        <a:defRPr sz="1700" kern="1200">
          <a:solidFill>
            <a:schemeClr val="tx1"/>
          </a:solidFill>
          <a:latin typeface="+mn-lt"/>
          <a:ea typeface="+mn-ea"/>
          <a:cs typeface="+mn-cs"/>
        </a:defRPr>
      </a:lvl4pPr>
      <a:lvl5pPr marL="1738040" algn="l" defTabSz="434510" rtl="0" eaLnBrk="1" latinLnBrk="0" hangingPunct="1">
        <a:defRPr sz="1700" kern="1200">
          <a:solidFill>
            <a:schemeClr val="tx1"/>
          </a:solidFill>
          <a:latin typeface="+mn-lt"/>
          <a:ea typeface="+mn-ea"/>
          <a:cs typeface="+mn-cs"/>
        </a:defRPr>
      </a:lvl5pPr>
      <a:lvl6pPr marL="2172550" algn="l" defTabSz="434510" rtl="0" eaLnBrk="1" latinLnBrk="0" hangingPunct="1">
        <a:defRPr sz="1700" kern="1200">
          <a:solidFill>
            <a:schemeClr val="tx1"/>
          </a:solidFill>
          <a:latin typeface="+mn-lt"/>
          <a:ea typeface="+mn-ea"/>
          <a:cs typeface="+mn-cs"/>
        </a:defRPr>
      </a:lvl6pPr>
      <a:lvl7pPr marL="2607060" algn="l" defTabSz="434510" rtl="0" eaLnBrk="1" latinLnBrk="0" hangingPunct="1">
        <a:defRPr sz="1700" kern="1200">
          <a:solidFill>
            <a:schemeClr val="tx1"/>
          </a:solidFill>
          <a:latin typeface="+mn-lt"/>
          <a:ea typeface="+mn-ea"/>
          <a:cs typeface="+mn-cs"/>
        </a:defRPr>
      </a:lvl7pPr>
      <a:lvl8pPr marL="3041570" algn="l" defTabSz="434510" rtl="0" eaLnBrk="1" latinLnBrk="0" hangingPunct="1">
        <a:defRPr sz="1700" kern="1200">
          <a:solidFill>
            <a:schemeClr val="tx1"/>
          </a:solidFill>
          <a:latin typeface="+mn-lt"/>
          <a:ea typeface="+mn-ea"/>
          <a:cs typeface="+mn-cs"/>
        </a:defRPr>
      </a:lvl8pPr>
      <a:lvl9pPr marL="3476081" algn="l" defTabSz="434510" rtl="0" eaLnBrk="1" latinLnBrk="0" hangingPunct="1">
        <a:defRPr sz="1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5602" name="1 Marcador de título"/>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ca-ES" smtClean="0"/>
          </a:p>
        </p:txBody>
      </p:sp>
      <p:sp>
        <p:nvSpPr>
          <p:cNvPr id="25603" name="2 Marcador de texto"/>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smtClean="0"/>
          </a:p>
        </p:txBody>
      </p:sp>
      <p:sp>
        <p:nvSpPr>
          <p:cNvPr id="4" name="3 Marcador de fecha"/>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dirty="0">
                <a:solidFill>
                  <a:schemeClr val="tx1">
                    <a:tint val="75000"/>
                  </a:schemeClr>
                </a:solidFill>
                <a:latin typeface="Arial" pitchFamily="34" charset="0"/>
                <a:cs typeface="Arial" pitchFamily="34" charset="0"/>
              </a:defRPr>
            </a:lvl1pPr>
          </a:lstStyle>
          <a:p>
            <a:pPr>
              <a:defRPr/>
            </a:pPr>
            <a:endParaRPr lang="ca-ES" dirty="0"/>
          </a:p>
        </p:txBody>
      </p:sp>
      <p:sp>
        <p:nvSpPr>
          <p:cNvPr id="5" name="4 Marcador de pie de página"/>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cs typeface="Arial" pitchFamily="34" charset="0"/>
              </a:defRPr>
            </a:lvl1pPr>
          </a:lstStyle>
          <a:p>
            <a:pPr>
              <a:defRPr/>
            </a:pPr>
            <a:endParaRPr lang="ca-ES" dirty="0"/>
          </a:p>
        </p:txBody>
      </p:sp>
      <p:sp>
        <p:nvSpPr>
          <p:cNvPr id="6" name="5 Marcador de número de diapositiva"/>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a:defRPr sz="1200">
                <a:solidFill>
                  <a:schemeClr val="tx1">
                    <a:tint val="75000"/>
                  </a:schemeClr>
                </a:solidFill>
                <a:latin typeface="Arial" pitchFamily="34" charset="0"/>
                <a:cs typeface="Arial" pitchFamily="34" charset="0"/>
              </a:defRPr>
            </a:lvl1pPr>
          </a:lstStyle>
          <a:p>
            <a:pPr>
              <a:defRPr/>
            </a:pPr>
            <a:fld id="{88F02BF5-A0DF-4445-8054-67E15B102FBD}" type="slidenum">
              <a:rPr lang="ca-ES"/>
              <a:pPr>
                <a:defRPr/>
              </a:pPr>
              <a:t>‹Nº›</a:t>
            </a:fld>
            <a:endParaRPr lang="ca-ES" dirty="0"/>
          </a:p>
        </p:txBody>
      </p:sp>
    </p:spTree>
  </p:cSld>
  <p:clrMap bg1="lt1" tx1="dk1" bg2="lt2" tx2="dk2" accent1="accent1" accent2="accent2" accent3="accent3" accent4="accent4" accent5="accent5" accent6="accent6" hlink="hlink" folHlink="folHlink"/>
  <p:sldLayoutIdLst>
    <p:sldLayoutId id="2147484282" r:id="rId1"/>
    <p:sldLayoutId id="2147484281" r:id="rId2"/>
    <p:sldLayoutId id="2147484280" r:id="rId3"/>
    <p:sldLayoutId id="2147484279" r:id="rId4"/>
    <p:sldLayoutId id="2147484278" r:id="rId5"/>
    <p:sldLayoutId id="2147484277" r:id="rId6"/>
    <p:sldLayoutId id="2147484276" r:id="rId7"/>
    <p:sldLayoutId id="2147484275" r:id="rId8"/>
    <p:sldLayoutId id="2147484274" r:id="rId9"/>
    <p:sldLayoutId id="2147484273" r:id="rId10"/>
    <p:sldLayoutId id="2147484272" r:id="rId11"/>
  </p:sldLayoutIdLst>
  <p:transition/>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890" name="1 Marcador de título"/>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ca-ES" smtClean="0"/>
          </a:p>
        </p:txBody>
      </p:sp>
      <p:sp>
        <p:nvSpPr>
          <p:cNvPr id="37891" name="2 Marcador de texto"/>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smtClean="0"/>
          </a:p>
        </p:txBody>
      </p:sp>
      <p:sp>
        <p:nvSpPr>
          <p:cNvPr id="4" name="3 Marcador de fecha"/>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cs typeface="Arial" pitchFamily="34" charset="0"/>
              </a:defRPr>
            </a:lvl1pPr>
          </a:lstStyle>
          <a:p>
            <a:pPr>
              <a:defRPr/>
            </a:pPr>
            <a:endParaRPr lang="ca-ES" dirty="0"/>
          </a:p>
        </p:txBody>
      </p:sp>
      <p:sp>
        <p:nvSpPr>
          <p:cNvPr id="5" name="4 Marcador de pie de página"/>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cs typeface="Arial" pitchFamily="34" charset="0"/>
              </a:defRPr>
            </a:lvl1pPr>
          </a:lstStyle>
          <a:p>
            <a:pPr>
              <a:defRPr/>
            </a:pPr>
            <a:endParaRPr lang="ca-ES" dirty="0"/>
          </a:p>
        </p:txBody>
      </p:sp>
      <p:sp>
        <p:nvSpPr>
          <p:cNvPr id="6" name="5 Marcador de número de diapositiva"/>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a:defRPr sz="1200" smtClean="0">
                <a:solidFill>
                  <a:schemeClr val="tx1">
                    <a:tint val="75000"/>
                  </a:schemeClr>
                </a:solidFill>
                <a:latin typeface="Arial" pitchFamily="34" charset="0"/>
                <a:cs typeface="Arial" pitchFamily="34" charset="0"/>
              </a:defRPr>
            </a:lvl1pPr>
          </a:lstStyle>
          <a:p>
            <a:pPr>
              <a:defRPr/>
            </a:pPr>
            <a:fld id="{77F00E6F-0EF5-458C-BACB-26C1EC4AB56B}" type="slidenum">
              <a:rPr lang="ca-ES"/>
              <a:pPr>
                <a:defRPr/>
              </a:pPr>
              <a:t>‹Nº›</a:t>
            </a:fld>
            <a:endParaRPr lang="ca-ES" dirty="0"/>
          </a:p>
        </p:txBody>
      </p:sp>
      <p:pic>
        <p:nvPicPr>
          <p:cNvPr id="37895" name="Picture 40" descr="escut-vermell"/>
          <p:cNvPicPr>
            <a:picLocks noChangeAspect="1" noChangeArrowheads="1"/>
          </p:cNvPicPr>
          <p:nvPr userDrawn="1"/>
        </p:nvPicPr>
        <p:blipFill>
          <a:blip r:embed="rId15" cstate="print"/>
          <a:srcRect/>
          <a:stretch>
            <a:fillRect/>
          </a:stretch>
        </p:blipFill>
        <p:spPr bwMode="auto">
          <a:xfrm>
            <a:off x="0" y="15875"/>
            <a:ext cx="369888" cy="457200"/>
          </a:xfrm>
          <a:prstGeom prst="rect">
            <a:avLst/>
          </a:prstGeom>
          <a:noFill/>
          <a:ln w="9525">
            <a:noFill/>
            <a:miter lim="800000"/>
            <a:headEnd/>
            <a:tailEnd/>
          </a:ln>
        </p:spPr>
      </p:pic>
      <p:sp>
        <p:nvSpPr>
          <p:cNvPr id="8" name="Text Box 39"/>
          <p:cNvSpPr txBox="1">
            <a:spLocks noChangeArrowheads="1"/>
          </p:cNvSpPr>
          <p:nvPr userDrawn="1"/>
        </p:nvSpPr>
        <p:spPr bwMode="auto">
          <a:xfrm>
            <a:off x="319088" y="44450"/>
            <a:ext cx="3554412" cy="400050"/>
          </a:xfrm>
          <a:prstGeom prst="rect">
            <a:avLst/>
          </a:prstGeom>
          <a:noFill/>
          <a:ln w="9525">
            <a:noFill/>
            <a:miter lim="800000"/>
            <a:headEnd/>
            <a:tailEnd/>
          </a:ln>
          <a:effectLst/>
        </p:spPr>
        <p:txBody>
          <a:bodyPr wrap="none">
            <a:spAutoFit/>
          </a:bodyPr>
          <a:lstStyle/>
          <a:p>
            <a:pPr eaLnBrk="0" hangingPunct="0">
              <a:defRPr/>
            </a:pPr>
            <a:r>
              <a:rPr lang="ca-ES" sz="1000" dirty="0">
                <a:latin typeface="Helvetica" pitchFamily="34" charset="0"/>
                <a:cs typeface="+mn-cs"/>
              </a:rPr>
              <a:t>Generalitat de Catalunya</a:t>
            </a:r>
          </a:p>
          <a:p>
            <a:pPr eaLnBrk="0" hangingPunct="0">
              <a:defRPr/>
            </a:pPr>
            <a:r>
              <a:rPr lang="ca-ES" sz="1000" b="1" dirty="0">
                <a:latin typeface="Helvetica" pitchFamily="34" charset="0"/>
                <a:cs typeface="+mn-cs"/>
              </a:rPr>
              <a:t>Direcció General d’Energia, Mines i Seguretat Industrial</a:t>
            </a:r>
          </a:p>
        </p:txBody>
      </p:sp>
    </p:spTree>
  </p:cSld>
  <p:clrMap bg1="lt1" tx1="dk1" bg2="lt2" tx2="dk2" accent1="accent1" accent2="accent2" accent3="accent3" accent4="accent4" accent5="accent5" accent6="accent6" hlink="hlink" folHlink="folHlink"/>
  <p:sldLayoutIdLst>
    <p:sldLayoutId id="2147484292" r:id="rId1"/>
    <p:sldLayoutId id="2147484294" r:id="rId2"/>
    <p:sldLayoutId id="2147484291" r:id="rId3"/>
    <p:sldLayoutId id="2147484290" r:id="rId4"/>
    <p:sldLayoutId id="2147484289" r:id="rId5"/>
    <p:sldLayoutId id="2147484288" r:id="rId6"/>
    <p:sldLayoutId id="2147484287" r:id="rId7"/>
    <p:sldLayoutId id="2147484286" r:id="rId8"/>
    <p:sldLayoutId id="2147484285" r:id="rId9"/>
    <p:sldLayoutId id="2147484284" r:id="rId10"/>
    <p:sldLayoutId id="2147484283" r:id="rId11"/>
    <p:sldLayoutId id="2147484295" r:id="rId12"/>
    <p:sldLayoutId id="2147484296" r:id="rId13"/>
  </p:sldLayoutIdLst>
  <p:transition/>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0" cstate="print"/>
          <a:srcRect/>
          <a:stretch>
            <a:fillRect/>
          </a:stretch>
        </a:blipFill>
        <a:effectLst/>
      </p:bgPr>
    </p:bg>
    <p:spTree>
      <p:nvGrpSpPr>
        <p:cNvPr id="1" name=""/>
        <p:cNvGrpSpPr/>
        <p:nvPr/>
      </p:nvGrpSpPr>
      <p:grpSpPr>
        <a:xfrm>
          <a:off x="0" y="0"/>
          <a:ext cx="0" cy="0"/>
          <a:chOff x="0" y="0"/>
          <a:chExt cx="0" cy="0"/>
        </a:xfrm>
      </p:grpSpPr>
      <p:pic>
        <p:nvPicPr>
          <p:cNvPr id="1026" name="Picture 7"/>
          <p:cNvPicPr>
            <a:picLocks noChangeAspect="1" noChangeArrowheads="1"/>
          </p:cNvPicPr>
          <p:nvPr userDrawn="1"/>
        </p:nvPicPr>
        <p:blipFill>
          <a:blip r:embed="rId21" cstate="print"/>
          <a:srcRect/>
          <a:stretch>
            <a:fillRect/>
          </a:stretch>
        </p:blipFill>
        <p:spPr bwMode="auto">
          <a:xfrm>
            <a:off x="584730" y="188914"/>
            <a:ext cx="3821377" cy="396875"/>
          </a:xfrm>
          <a:prstGeom prst="rect">
            <a:avLst/>
          </a:prstGeom>
          <a:noFill/>
          <a:ln w="9525">
            <a:noFill/>
            <a:miter lim="800000"/>
            <a:headEnd/>
            <a:tailEnd/>
          </a:ln>
        </p:spPr>
      </p:pic>
      <p:sp>
        <p:nvSpPr>
          <p:cNvPr id="1032" name="Line 8"/>
          <p:cNvSpPr>
            <a:spLocks noChangeShapeType="1"/>
          </p:cNvSpPr>
          <p:nvPr userDrawn="1"/>
        </p:nvSpPr>
        <p:spPr bwMode="auto">
          <a:xfrm>
            <a:off x="584730" y="620713"/>
            <a:ext cx="8893043" cy="0"/>
          </a:xfrm>
          <a:prstGeom prst="line">
            <a:avLst/>
          </a:prstGeom>
          <a:noFill/>
          <a:ln w="28575">
            <a:solidFill>
              <a:srgbClr val="CC0033"/>
            </a:solidFill>
            <a:round/>
            <a:headEnd/>
            <a:tailEnd/>
          </a:ln>
          <a:effectLst/>
        </p:spPr>
        <p:txBody>
          <a:bodyPr wrap="none" anchor="ctr"/>
          <a:lstStyle/>
          <a:p>
            <a:pPr fontAlgn="auto">
              <a:spcBef>
                <a:spcPts val="0"/>
              </a:spcBef>
              <a:spcAft>
                <a:spcPts val="0"/>
              </a:spcAft>
              <a:defRPr/>
            </a:pPr>
            <a:endParaRPr lang="ca-ES">
              <a:latin typeface="+mn-lt"/>
              <a:cs typeface="+mn-cs"/>
            </a:endParaRPr>
          </a:p>
        </p:txBody>
      </p:sp>
      <p:sp>
        <p:nvSpPr>
          <p:cNvPr id="1034" name="Rectangle 10"/>
          <p:cNvSpPr>
            <a:spLocks noChangeArrowheads="1"/>
          </p:cNvSpPr>
          <p:nvPr/>
        </p:nvSpPr>
        <p:spPr bwMode="auto">
          <a:xfrm>
            <a:off x="9009990" y="6524625"/>
            <a:ext cx="545173" cy="215900"/>
          </a:xfrm>
          <a:prstGeom prst="rect">
            <a:avLst/>
          </a:prstGeom>
          <a:noFill/>
          <a:ln w="9525">
            <a:noFill/>
            <a:miter lim="800000"/>
            <a:headEnd/>
            <a:tailEnd/>
          </a:ln>
          <a:effectLst/>
        </p:spPr>
        <p:txBody>
          <a:bodyPr/>
          <a:lstStyle/>
          <a:p>
            <a:pPr algn="ctr" eaLnBrk="0" fontAlgn="auto" hangingPunct="0">
              <a:spcBef>
                <a:spcPts val="0"/>
              </a:spcBef>
              <a:spcAft>
                <a:spcPts val="0"/>
              </a:spcAft>
              <a:defRPr/>
            </a:pPr>
            <a:fld id="{DACD651A-5E0C-4A80-AF76-380718F87B79}" type="slidenum">
              <a:rPr lang="es-ES_tradnl" sz="1000">
                <a:latin typeface="Helvetica" charset="0"/>
                <a:cs typeface="+mn-cs"/>
              </a:rPr>
              <a:pPr algn="ctr" eaLnBrk="0" fontAlgn="auto" hangingPunct="0">
                <a:spcBef>
                  <a:spcPts val="0"/>
                </a:spcBef>
                <a:spcAft>
                  <a:spcPts val="0"/>
                </a:spcAft>
                <a:defRPr/>
              </a:pPr>
              <a:t>‹Nº›</a:t>
            </a:fld>
            <a:endParaRPr lang="es-ES_tradnl" sz="1000">
              <a:latin typeface="Helvetica" charset="0"/>
              <a:cs typeface="+mn-cs"/>
            </a:endParaRPr>
          </a:p>
        </p:txBody>
      </p:sp>
      <p:sp>
        <p:nvSpPr>
          <p:cNvPr id="1037" name="Line 13"/>
          <p:cNvSpPr>
            <a:spLocks noChangeShapeType="1"/>
          </p:cNvSpPr>
          <p:nvPr userDrawn="1"/>
        </p:nvSpPr>
        <p:spPr bwMode="auto">
          <a:xfrm>
            <a:off x="741231" y="6524625"/>
            <a:ext cx="8657431" cy="0"/>
          </a:xfrm>
          <a:prstGeom prst="line">
            <a:avLst/>
          </a:prstGeom>
          <a:noFill/>
          <a:ln w="28575">
            <a:solidFill>
              <a:srgbClr val="CC0033"/>
            </a:solidFill>
            <a:round/>
            <a:headEnd/>
            <a:tailEnd/>
          </a:ln>
          <a:effectLst/>
        </p:spPr>
        <p:txBody>
          <a:bodyPr wrap="none" anchor="ctr"/>
          <a:lstStyle/>
          <a:p>
            <a:pPr fontAlgn="auto">
              <a:spcBef>
                <a:spcPts val="0"/>
              </a:spcBef>
              <a:spcAft>
                <a:spcPts val="0"/>
              </a:spcAft>
              <a:defRPr/>
            </a:pPr>
            <a:endParaRPr lang="ca-ES">
              <a:latin typeface="+mn-lt"/>
              <a:cs typeface="+mn-cs"/>
            </a:endParaRPr>
          </a:p>
        </p:txBody>
      </p:sp>
    </p:spTree>
  </p:cSld>
  <p:clrMap bg1="lt1" tx1="dk1" bg2="lt2" tx2="dk2" accent1="accent1" accent2="accent2" accent3="accent3" accent4="accent4" accent5="accent5" accent6="accent6" hlink="hlink" folHlink="folHlink"/>
  <p:sldLayoutIdLst>
    <p:sldLayoutId id="2147484298" r:id="rId1"/>
    <p:sldLayoutId id="2147484299" r:id="rId2"/>
    <p:sldLayoutId id="2147484300" r:id="rId3"/>
    <p:sldLayoutId id="2147484301" r:id="rId4"/>
    <p:sldLayoutId id="2147484302" r:id="rId5"/>
    <p:sldLayoutId id="2147484303" r:id="rId6"/>
    <p:sldLayoutId id="2147484304" r:id="rId7"/>
    <p:sldLayoutId id="2147484305" r:id="rId8"/>
    <p:sldLayoutId id="2147484306" r:id="rId9"/>
    <p:sldLayoutId id="2147484307" r:id="rId10"/>
    <p:sldLayoutId id="2147484308" r:id="rId11"/>
    <p:sldLayoutId id="2147484309" r:id="rId12"/>
    <p:sldLayoutId id="2147484310" r:id="rId13"/>
    <p:sldLayoutId id="2147484311" r:id="rId14"/>
    <p:sldLayoutId id="2147484312" r:id="rId15"/>
    <p:sldLayoutId id="2147484313" r:id="rId16"/>
    <p:sldLayoutId id="2147484314" r:id="rId17"/>
    <p:sldLayoutId id="2147484315" r:id="rId18"/>
  </p:sldLayoutIdLst>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5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5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9.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53.xml"/><Relationship Id="rId4" Type="http://schemas.openxmlformats.org/officeDocument/2006/relationships/image" Target="../media/image28.emf"/></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3.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3.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3.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3.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3.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3.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3.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3.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3.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3.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bon dia palacin.jpg"/>
          <p:cNvPicPr>
            <a:picLocks noChangeAspect="1"/>
          </p:cNvPicPr>
          <p:nvPr/>
        </p:nvPicPr>
        <p:blipFill>
          <a:blip r:embed="rId2" cstate="print"/>
          <a:stretch>
            <a:fillRect/>
          </a:stretch>
        </p:blipFill>
        <p:spPr>
          <a:xfrm>
            <a:off x="198782" y="100768"/>
            <a:ext cx="9488557" cy="6712607"/>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9643" t="6173" r="19963" b="2449"/>
          <a:stretch/>
        </p:blipFill>
        <p:spPr bwMode="auto">
          <a:xfrm>
            <a:off x="6710916" y="3726292"/>
            <a:ext cx="2851126" cy="27010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12230" r="19325" b="2591"/>
          <a:stretch/>
        </p:blipFill>
        <p:spPr bwMode="auto">
          <a:xfrm>
            <a:off x="6710916" y="746636"/>
            <a:ext cx="2851126" cy="288679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7" name="2 Título"/>
          <p:cNvSpPr txBox="1">
            <a:spLocks/>
          </p:cNvSpPr>
          <p:nvPr/>
        </p:nvSpPr>
        <p:spPr bwMode="auto">
          <a:xfrm>
            <a:off x="350838" y="1472573"/>
            <a:ext cx="9211204" cy="458788"/>
          </a:xfrm>
          <a:prstGeom prst="rect">
            <a:avLst/>
          </a:prstGeom>
          <a:noFill/>
          <a:ln>
            <a:miter lim="800000"/>
            <a:headEnd/>
            <a:tailEnd/>
          </a:ln>
        </p:spPr>
        <p:txBody>
          <a:bodyPr lIns="83988" tIns="41994" rIns="83988" bIns="41994"/>
          <a:lstStyle/>
          <a:p>
            <a:pPr>
              <a:defRPr/>
            </a:pPr>
            <a:r>
              <a:rPr lang="ca-ES" sz="1600" b="1" kern="0" dirty="0" smtClean="0">
                <a:solidFill>
                  <a:srgbClr val="C00000"/>
                </a:solidFill>
                <a:latin typeface="Helvetica" pitchFamily="34" charset="0"/>
                <a:cs typeface="Helvetica" pitchFamily="34" charset="0"/>
              </a:rPr>
              <a:t>Potència de generació elèctrica instal·lada</a:t>
            </a:r>
            <a:endParaRPr lang="ca-ES" sz="1600" b="1" kern="0" dirty="0">
              <a:solidFill>
                <a:srgbClr val="C00000"/>
              </a:solidFill>
              <a:latin typeface="Helvetica" pitchFamily="34" charset="0"/>
              <a:ea typeface="+mj-ea"/>
              <a:cs typeface="Helvetica" pitchFamily="34" charset="0"/>
            </a:endParaRPr>
          </a:p>
        </p:txBody>
      </p:sp>
      <p:graphicFrame>
        <p:nvGraphicFramePr>
          <p:cNvPr id="23" name="Group 58"/>
          <p:cNvGraphicFramePr>
            <a:graphicFrameLocks noGrp="1"/>
          </p:cNvGraphicFramePr>
          <p:nvPr>
            <p:extLst>
              <p:ext uri="{D42A27DB-BD31-4B8C-83A1-F6EECF244321}">
                <p14:modId xmlns:p14="http://schemas.microsoft.com/office/powerpoint/2010/main" xmlns="" val="3662095019"/>
              </p:ext>
            </p:extLst>
          </p:nvPr>
        </p:nvGraphicFramePr>
        <p:xfrm>
          <a:off x="200473" y="2169428"/>
          <a:ext cx="5376816" cy="3354855"/>
        </p:xfrm>
        <a:graphic>
          <a:graphicData uri="http://schemas.openxmlformats.org/drawingml/2006/table">
            <a:tbl>
              <a:tblPr/>
              <a:tblGrid>
                <a:gridCol w="1632367"/>
                <a:gridCol w="842006"/>
                <a:gridCol w="624075"/>
                <a:gridCol w="931159"/>
                <a:gridCol w="614169"/>
                <a:gridCol w="733040"/>
              </a:tblGrid>
              <a:tr h="502873">
                <a:tc>
                  <a:txBody>
                    <a:bodyPr/>
                    <a:lstStyle/>
                    <a:p>
                      <a:pPr marL="0" marR="0" lvl="0" indent="0" algn="ctr" defTabSz="914400" rtl="0" eaLnBrk="1" fontAlgn="base" latinLnBrk="0" hangingPunct="1">
                        <a:lnSpc>
                          <a:spcPct val="100000"/>
                        </a:lnSpc>
                        <a:spcBef>
                          <a:spcPct val="0"/>
                        </a:spcBef>
                        <a:spcAft>
                          <a:spcPts val="0"/>
                        </a:spcAft>
                        <a:buClr>
                          <a:srgbClr val="BE3200"/>
                        </a:buClr>
                        <a:buSzPct val="60000"/>
                        <a:buFont typeface="ZapfDingbats" pitchFamily="82" charset="2"/>
                        <a:buNone/>
                        <a:tabLst/>
                      </a:pPr>
                      <a:endParaRPr kumimoji="0" lang="ca-ES" sz="1100" b="1" i="0" u="none" strike="noStrike" cap="none" normalizeH="0" baseline="0" noProof="0" dirty="0" smtClean="0">
                        <a:ln>
                          <a:noFill/>
                        </a:ln>
                        <a:solidFill>
                          <a:srgbClr val="005875"/>
                        </a:solidFill>
                        <a:effectLst/>
                        <a:latin typeface="Arial" charset="0"/>
                      </a:endParaRPr>
                    </a:p>
                  </a:txBody>
                  <a:tcPr marL="0" marR="0" marT="0" marB="0" anchor="ctr" horzOverflow="overflow">
                    <a:lnL w="1270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B80000"/>
                      </a:solidFill>
                      <a:prstDash val="solid"/>
                      <a:round/>
                      <a:headEnd type="none" w="med" len="med"/>
                      <a:tailEnd type="none" w="med" len="med"/>
                    </a:lnB>
                    <a:lnTlToBr>
                      <a:noFill/>
                    </a:lnTlToBr>
                    <a:lnBlToTr>
                      <a:noFill/>
                    </a:lnBlToTr>
                    <a:solidFill>
                      <a:srgbClr val="EBD3D1">
                        <a:alpha val="50000"/>
                      </a:srgbClr>
                    </a:solidFill>
                  </a:tcPr>
                </a:tc>
                <a:tc>
                  <a:txBody>
                    <a:bodyPr/>
                    <a:lstStyle/>
                    <a:p>
                      <a:pPr marL="0" marR="0" lvl="0" indent="0" algn="ctr" defTabSz="914400" rtl="0" eaLnBrk="1" fontAlgn="base" latinLnBrk="0" hangingPunct="1">
                        <a:lnSpc>
                          <a:spcPct val="100000"/>
                        </a:lnSpc>
                        <a:spcBef>
                          <a:spcPct val="0"/>
                        </a:spcBef>
                        <a:spcAft>
                          <a:spcPts val="0"/>
                        </a:spcAft>
                        <a:buClr>
                          <a:srgbClr val="BE3200"/>
                        </a:buClr>
                        <a:buSzPct val="60000"/>
                        <a:buFont typeface="ZapfDingbats" pitchFamily="82" charset="2"/>
                        <a:buNone/>
                        <a:tabLst/>
                      </a:pPr>
                      <a:r>
                        <a:rPr kumimoji="0" lang="ca-ES" sz="1100" b="1" i="0" u="none" strike="noStrike" cap="none" normalizeH="0" baseline="0" noProof="0" dirty="0" smtClean="0">
                          <a:ln>
                            <a:noFill/>
                          </a:ln>
                          <a:solidFill>
                            <a:srgbClr val="B80000"/>
                          </a:solidFill>
                          <a:effectLst/>
                          <a:latin typeface="Arial" charset="0"/>
                        </a:rPr>
                        <a:t>Catalunya</a:t>
                      </a:r>
                    </a:p>
                    <a:p>
                      <a:pPr marL="0" marR="0" lvl="0" indent="0" algn="ctr" defTabSz="914400" rtl="0" eaLnBrk="1" fontAlgn="base" latinLnBrk="0" hangingPunct="1">
                        <a:lnSpc>
                          <a:spcPct val="100000"/>
                        </a:lnSpc>
                        <a:spcBef>
                          <a:spcPct val="0"/>
                        </a:spcBef>
                        <a:spcAft>
                          <a:spcPts val="0"/>
                        </a:spcAft>
                        <a:buClr>
                          <a:srgbClr val="BE3200"/>
                        </a:buClr>
                        <a:buSzPct val="60000"/>
                        <a:buFont typeface="ZapfDingbats" pitchFamily="82" charset="2"/>
                        <a:buNone/>
                        <a:tabLst/>
                      </a:pPr>
                      <a:r>
                        <a:rPr kumimoji="0" lang="ca-ES" sz="1100" b="1" i="0" u="none" strike="noStrike" cap="none" normalizeH="0" baseline="0" noProof="0" dirty="0" smtClean="0">
                          <a:ln>
                            <a:noFill/>
                          </a:ln>
                          <a:solidFill>
                            <a:srgbClr val="B80000"/>
                          </a:solidFill>
                          <a:effectLst/>
                          <a:latin typeface="Arial" charset="0"/>
                        </a:rPr>
                        <a:t>(MW)</a:t>
                      </a:r>
                    </a:p>
                  </a:txBody>
                  <a:tcPr marL="0" marR="0" marT="0" marB="0" anchor="ctr" horzOverflow="overflow">
                    <a:lnL w="19050" cap="flat" cmpd="sng" algn="ctr">
                      <a:solidFill>
                        <a:srgbClr val="C00000"/>
                      </a:solidFill>
                      <a:prstDash val="solid"/>
                      <a:round/>
                      <a:headEnd type="none" w="med" len="med"/>
                      <a:tailEnd type="none" w="med" len="med"/>
                    </a:lnL>
                    <a:lnR>
                      <a:noFill/>
                    </a:lnR>
                    <a:lnT w="12700" cap="flat" cmpd="sng" algn="ctr">
                      <a:solidFill>
                        <a:srgbClr val="C00000"/>
                      </a:solidFill>
                      <a:prstDash val="solid"/>
                      <a:round/>
                      <a:headEnd type="none" w="med" len="med"/>
                      <a:tailEnd type="none" w="med" len="med"/>
                    </a:lnT>
                    <a:lnB w="12700" cap="flat" cmpd="sng" algn="ctr">
                      <a:solidFill>
                        <a:srgbClr val="B80000"/>
                      </a:solidFill>
                      <a:prstDash val="solid"/>
                      <a:round/>
                      <a:headEnd type="none" w="med" len="med"/>
                      <a:tailEnd type="none" w="med" len="med"/>
                    </a:lnB>
                    <a:lnTlToBr>
                      <a:noFill/>
                    </a:lnTlToBr>
                    <a:lnBlToTr>
                      <a:noFill/>
                    </a:lnBlToTr>
                    <a:solidFill>
                      <a:srgbClr val="EBD3D1">
                        <a:alpha val="50000"/>
                      </a:srgbClr>
                    </a:solidFill>
                  </a:tcPr>
                </a:tc>
                <a:tc>
                  <a:txBody>
                    <a:bodyPr/>
                    <a:lstStyle/>
                    <a:p>
                      <a:pPr marL="0" marR="0" lvl="0" indent="0" algn="ctr" defTabSz="914400" rtl="0" eaLnBrk="1" fontAlgn="base" latinLnBrk="0" hangingPunct="1">
                        <a:lnSpc>
                          <a:spcPct val="100000"/>
                        </a:lnSpc>
                        <a:spcBef>
                          <a:spcPct val="0"/>
                        </a:spcBef>
                        <a:spcAft>
                          <a:spcPts val="0"/>
                        </a:spcAft>
                        <a:buClr>
                          <a:srgbClr val="BE3200"/>
                        </a:buClr>
                        <a:buSzPct val="60000"/>
                        <a:buFont typeface="ZapfDingbats" pitchFamily="82" charset="2"/>
                        <a:buNone/>
                        <a:tabLst/>
                      </a:pPr>
                      <a:r>
                        <a:rPr kumimoji="0" lang="ca-ES" sz="1100" b="1" i="0" u="none" strike="noStrike" cap="none" normalizeH="0" baseline="0" noProof="0" smtClean="0">
                          <a:ln>
                            <a:noFill/>
                          </a:ln>
                          <a:solidFill>
                            <a:srgbClr val="B80000"/>
                          </a:solidFill>
                          <a:effectLst/>
                          <a:latin typeface="Arial" charset="0"/>
                        </a:rPr>
                        <a:t>%</a:t>
                      </a:r>
                    </a:p>
                  </a:txBody>
                  <a:tcPr marL="0" marR="0" marT="0" marB="0" anchor="ctr" horzOverflow="overflow">
                    <a:lnL>
                      <a:noFill/>
                    </a:lnL>
                    <a:lnR w="1905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B80000"/>
                      </a:solidFill>
                      <a:prstDash val="solid"/>
                      <a:round/>
                      <a:headEnd type="none" w="med" len="med"/>
                      <a:tailEnd type="none" w="med" len="med"/>
                    </a:lnB>
                    <a:lnTlToBr>
                      <a:noFill/>
                    </a:lnTlToBr>
                    <a:lnBlToTr>
                      <a:noFill/>
                    </a:lnBlToTr>
                    <a:solidFill>
                      <a:srgbClr val="EBD3D1">
                        <a:alpha val="50000"/>
                      </a:srgbClr>
                    </a:solidFill>
                  </a:tcPr>
                </a:tc>
                <a:tc>
                  <a:txBody>
                    <a:bodyPr/>
                    <a:lstStyle/>
                    <a:p>
                      <a:pPr marL="0" marR="0" lvl="0" indent="0" algn="ctr" defTabSz="914400" rtl="0" eaLnBrk="1" fontAlgn="base" latinLnBrk="0" hangingPunct="1">
                        <a:lnSpc>
                          <a:spcPct val="100000"/>
                        </a:lnSpc>
                        <a:spcBef>
                          <a:spcPct val="0"/>
                        </a:spcBef>
                        <a:spcAft>
                          <a:spcPts val="0"/>
                        </a:spcAft>
                        <a:buClr>
                          <a:srgbClr val="BE3200"/>
                        </a:buClr>
                        <a:buSzPct val="60000"/>
                        <a:buFont typeface="ZapfDingbats" pitchFamily="82" charset="2"/>
                        <a:buNone/>
                        <a:tabLst/>
                      </a:pPr>
                      <a:r>
                        <a:rPr kumimoji="0" lang="ca-ES" sz="1100" b="1" i="0" u="none" strike="noStrike" cap="none" normalizeH="0" baseline="0" noProof="0" smtClean="0">
                          <a:ln>
                            <a:noFill/>
                          </a:ln>
                          <a:solidFill>
                            <a:srgbClr val="B80000"/>
                          </a:solidFill>
                          <a:effectLst/>
                          <a:latin typeface="Arial" charset="0"/>
                        </a:rPr>
                        <a:t>Total peninsular (MW)</a:t>
                      </a:r>
                    </a:p>
                  </a:txBody>
                  <a:tcPr marL="0" marR="0" marT="0" marB="0" anchor="ctr" horzOverflow="overflow">
                    <a:lnL w="19050" cap="flat" cmpd="sng" algn="ctr">
                      <a:solidFill>
                        <a:srgbClr val="C00000"/>
                      </a:solidFill>
                      <a:prstDash val="solid"/>
                      <a:round/>
                      <a:headEnd type="none" w="med" len="med"/>
                      <a:tailEnd type="none" w="med" len="med"/>
                    </a:lnL>
                    <a:lnR cap="flat">
                      <a:noFill/>
                    </a:lnR>
                    <a:lnT w="12700" cap="flat" cmpd="sng" algn="ctr">
                      <a:solidFill>
                        <a:srgbClr val="C00000"/>
                      </a:solidFill>
                      <a:prstDash val="solid"/>
                      <a:round/>
                      <a:headEnd type="none" w="med" len="med"/>
                      <a:tailEnd type="none" w="med" len="med"/>
                    </a:lnT>
                    <a:lnB w="12700" cap="flat" cmpd="sng" algn="ctr">
                      <a:solidFill>
                        <a:srgbClr val="B80000"/>
                      </a:solidFill>
                      <a:prstDash val="solid"/>
                      <a:round/>
                      <a:headEnd type="none" w="med" len="med"/>
                      <a:tailEnd type="none" w="med" len="med"/>
                    </a:lnB>
                    <a:lnTlToBr>
                      <a:noFill/>
                    </a:lnTlToBr>
                    <a:lnBlToTr>
                      <a:noFill/>
                    </a:lnBlToTr>
                    <a:solidFill>
                      <a:srgbClr val="EBD3D1">
                        <a:alpha val="50000"/>
                      </a:srgbClr>
                    </a:solidFill>
                  </a:tcPr>
                </a:tc>
                <a:tc>
                  <a:txBody>
                    <a:bodyPr/>
                    <a:lstStyle/>
                    <a:p>
                      <a:pPr marL="0" marR="0" lvl="0" indent="0" algn="ctr" defTabSz="914400" rtl="0" eaLnBrk="1" fontAlgn="base" latinLnBrk="0" hangingPunct="1">
                        <a:lnSpc>
                          <a:spcPct val="100000"/>
                        </a:lnSpc>
                        <a:spcBef>
                          <a:spcPct val="0"/>
                        </a:spcBef>
                        <a:spcAft>
                          <a:spcPts val="0"/>
                        </a:spcAft>
                        <a:buClr>
                          <a:srgbClr val="BE3200"/>
                        </a:buClr>
                        <a:buSzPct val="60000"/>
                        <a:buFont typeface="ZapfDingbats" pitchFamily="82" charset="2"/>
                        <a:buNone/>
                        <a:tabLst/>
                      </a:pPr>
                      <a:r>
                        <a:rPr kumimoji="0" lang="ca-ES" sz="1100" b="1" i="0" u="none" strike="noStrike" cap="none" normalizeH="0" baseline="0" noProof="0" smtClean="0">
                          <a:ln>
                            <a:noFill/>
                          </a:ln>
                          <a:solidFill>
                            <a:srgbClr val="B80000"/>
                          </a:solidFill>
                          <a:effectLst/>
                          <a:latin typeface="Arial" charset="0"/>
                        </a:rPr>
                        <a:t>%</a:t>
                      </a:r>
                    </a:p>
                  </a:txBody>
                  <a:tcPr marL="0" marR="0" marT="0" marB="0" anchor="ctr" horzOverflow="overflow">
                    <a:lnL>
                      <a:noFill/>
                    </a:lnL>
                    <a:lnR w="1905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B80000"/>
                      </a:solidFill>
                      <a:prstDash val="solid"/>
                      <a:round/>
                      <a:headEnd type="none" w="med" len="med"/>
                      <a:tailEnd type="none" w="med" len="med"/>
                    </a:lnB>
                    <a:lnTlToBr>
                      <a:noFill/>
                    </a:lnTlToBr>
                    <a:lnBlToTr>
                      <a:noFill/>
                    </a:lnBlToTr>
                    <a:solidFill>
                      <a:srgbClr val="EBD3D1">
                        <a:alpha val="50000"/>
                      </a:srgbClr>
                    </a:solidFill>
                  </a:tcPr>
                </a:tc>
                <a:tc>
                  <a:txBody>
                    <a:bodyPr/>
                    <a:lstStyle/>
                    <a:p>
                      <a:pPr marL="0" marR="0" lvl="0" indent="0" algn="ctr" defTabSz="914400" rtl="0" eaLnBrk="1" fontAlgn="base" latinLnBrk="0" hangingPunct="1">
                        <a:lnSpc>
                          <a:spcPct val="100000"/>
                        </a:lnSpc>
                        <a:spcBef>
                          <a:spcPct val="0"/>
                        </a:spcBef>
                        <a:spcAft>
                          <a:spcPts val="0"/>
                        </a:spcAft>
                        <a:buClr>
                          <a:srgbClr val="BE3200"/>
                        </a:buClr>
                        <a:buSzPct val="60000"/>
                        <a:buFont typeface="ZapfDingbats" pitchFamily="82" charset="2"/>
                        <a:buNone/>
                        <a:tabLst/>
                      </a:pPr>
                      <a:r>
                        <a:rPr kumimoji="0" lang="ca-ES" sz="1100" b="1" i="0" u="none" strike="noStrike" cap="none" normalizeH="0" baseline="0" noProof="0" smtClean="0">
                          <a:ln>
                            <a:noFill/>
                          </a:ln>
                          <a:solidFill>
                            <a:srgbClr val="B80000"/>
                          </a:solidFill>
                          <a:effectLst/>
                          <a:latin typeface="Arial" charset="0"/>
                        </a:rPr>
                        <a:t>% CAT/ESP</a:t>
                      </a:r>
                    </a:p>
                  </a:txBody>
                  <a:tcPr marL="0" marR="0" marT="0" marB="0" anchor="ctr" horzOverflow="overflow">
                    <a:lnL w="1905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B80000"/>
                      </a:solidFill>
                      <a:prstDash val="solid"/>
                      <a:round/>
                      <a:headEnd type="none" w="med" len="med"/>
                      <a:tailEnd type="none" w="med" len="med"/>
                    </a:lnB>
                    <a:lnTlToBr>
                      <a:noFill/>
                    </a:lnTlToBr>
                    <a:lnBlToTr>
                      <a:noFill/>
                    </a:lnBlToTr>
                    <a:solidFill>
                      <a:srgbClr val="EBD3D1">
                        <a:alpha val="50000"/>
                      </a:srgbClr>
                    </a:solidFill>
                  </a:tcPr>
                </a:tc>
              </a:tr>
              <a:tr h="256351">
                <a:tc>
                  <a:txBody>
                    <a:bodyPr/>
                    <a:lstStyle/>
                    <a:p>
                      <a:pPr marL="0" marR="0" lvl="0" indent="0" algn="l" defTabSz="914400" rtl="0" eaLnBrk="1" fontAlgn="base" latinLnBrk="0" hangingPunct="1">
                        <a:lnSpc>
                          <a:spcPts val="2000"/>
                        </a:lnSpc>
                        <a:spcBef>
                          <a:spcPct val="0"/>
                        </a:spcBef>
                        <a:spcAft>
                          <a:spcPts val="1000"/>
                        </a:spcAft>
                        <a:buClr>
                          <a:srgbClr val="BE3200"/>
                        </a:buClr>
                        <a:buSzPct val="60000"/>
                        <a:buFont typeface="ZapfDingbats" pitchFamily="82" charset="2"/>
                        <a:buNone/>
                        <a:tabLst/>
                      </a:pPr>
                      <a:r>
                        <a:rPr kumimoji="0" lang="ca-ES" sz="1100" b="1" i="0" u="none" strike="noStrike" kern="1200" cap="none" normalizeH="0" baseline="0" noProof="0" dirty="0" smtClean="0">
                          <a:ln>
                            <a:noFill/>
                          </a:ln>
                          <a:solidFill>
                            <a:srgbClr val="005875"/>
                          </a:solidFill>
                          <a:effectLst/>
                          <a:latin typeface="Arial" charset="0"/>
                          <a:ea typeface="+mn-ea"/>
                          <a:cs typeface="+mn-cs"/>
                        </a:rPr>
                        <a:t>Hidràulica</a:t>
                      </a:r>
                    </a:p>
                  </a:txBody>
                  <a:tcPr marL="0" marR="0" marT="0" marB="0" anchor="ctr" horzOverflow="overflow">
                    <a:lnL w="1270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2700" cap="flat" cmpd="sng" algn="ctr">
                      <a:solidFill>
                        <a:srgbClr val="B80000"/>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2.369   </a:t>
                      </a:r>
                    </a:p>
                  </a:txBody>
                  <a:tcPr marL="9525" marR="9525" marT="9525" marB="0" anchor="ctr">
                    <a:lnL w="19050" cap="flat" cmpd="sng" algn="ctr">
                      <a:solidFill>
                        <a:srgbClr val="C00000"/>
                      </a:solidFill>
                      <a:prstDash val="solid"/>
                      <a:round/>
                      <a:headEnd type="none" w="med" len="med"/>
                      <a:tailEnd type="none" w="med" len="med"/>
                    </a:lnL>
                    <a:lnR>
                      <a:noFill/>
                    </a:lnR>
                    <a:lnT w="12700" cap="flat" cmpd="sng" algn="ctr">
                      <a:solidFill>
                        <a:srgbClr val="B80000"/>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19,2%</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B80000"/>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20.352   </a:t>
                      </a:r>
                    </a:p>
                  </a:txBody>
                  <a:tcPr marL="9525" marR="9525" marT="9525" marB="0" anchor="ctr">
                    <a:lnL w="19050" cap="flat" cmpd="sng" algn="ctr">
                      <a:solidFill>
                        <a:srgbClr val="C00000"/>
                      </a:solidFill>
                      <a:prstDash val="solid"/>
                      <a:round/>
                      <a:headEnd type="none" w="med" len="med"/>
                      <a:tailEnd type="none" w="med" len="med"/>
                    </a:lnL>
                    <a:lnR cap="flat">
                      <a:noFill/>
                    </a:lnR>
                    <a:lnT w="12700" cap="flat" cmpd="sng" algn="ctr">
                      <a:solidFill>
                        <a:srgbClr val="B80000"/>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20,1%</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B80000"/>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11,6%</a:t>
                      </a:r>
                    </a:p>
                  </a:txBody>
                  <a:tcPr marL="9525" marR="9525" marT="9525" marB="0" anchor="ctr">
                    <a:lnL w="1905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B80000"/>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r>
              <a:tr h="253976">
                <a:tc>
                  <a:txBody>
                    <a:bodyPr/>
                    <a:lstStyle/>
                    <a:p>
                      <a:pPr marL="0" marR="0" lvl="0" indent="0" algn="l" defTabSz="914400" rtl="0" eaLnBrk="1" fontAlgn="base" latinLnBrk="0" hangingPunct="1">
                        <a:lnSpc>
                          <a:spcPts val="2000"/>
                        </a:lnSpc>
                        <a:spcBef>
                          <a:spcPct val="0"/>
                        </a:spcBef>
                        <a:spcAft>
                          <a:spcPts val="1000"/>
                        </a:spcAft>
                        <a:buClr>
                          <a:srgbClr val="BE3200"/>
                        </a:buClr>
                        <a:buSzPct val="60000"/>
                        <a:buFont typeface="ZapfDingbats" pitchFamily="82" charset="2"/>
                        <a:buNone/>
                        <a:tabLst/>
                      </a:pPr>
                      <a:r>
                        <a:rPr kumimoji="0" lang="ca-ES" sz="1100" b="1" i="0" u="none" strike="noStrike" kern="1200" cap="none" normalizeH="0" baseline="0" noProof="0" dirty="0" smtClean="0">
                          <a:ln>
                            <a:noFill/>
                          </a:ln>
                          <a:solidFill>
                            <a:srgbClr val="005875"/>
                          </a:solidFill>
                          <a:effectLst/>
                          <a:latin typeface="Arial" charset="0"/>
                          <a:ea typeface="+mn-ea"/>
                          <a:cs typeface="+mn-cs"/>
                        </a:rPr>
                        <a:t>Nuclear</a:t>
                      </a:r>
                    </a:p>
                  </a:txBody>
                  <a:tcPr marL="0" marR="0" marT="0" marB="0" anchor="ctr" horzOverflow="overflow">
                    <a:lnL w="1270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3.147   </a:t>
                      </a:r>
                    </a:p>
                  </a:txBody>
                  <a:tcPr marL="9525" marR="9525" marT="9525" marB="0" anchor="ctr">
                    <a:lnL w="19050" cap="flat" cmpd="sng" algn="ctr">
                      <a:solidFill>
                        <a:srgbClr val="C00000"/>
                      </a:solidFill>
                      <a:prstDash val="solid"/>
                      <a:round/>
                      <a:headEnd type="none" w="med" len="med"/>
                      <a:tailEnd type="none" w="med" len="med"/>
                    </a:lnL>
                    <a:lnR>
                      <a:noFill/>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dirty="0">
                          <a:solidFill>
                            <a:srgbClr val="000000"/>
                          </a:solidFill>
                          <a:effectLst/>
                          <a:latin typeface="Calibri"/>
                        </a:rPr>
                        <a:t>25,5%</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7.573   </a:t>
                      </a:r>
                    </a:p>
                  </a:txBody>
                  <a:tcPr marL="9525" marR="9525" marT="9525" marB="0" anchor="ctr">
                    <a:lnL w="19050" cap="flat" cmpd="sng" algn="ctr">
                      <a:solidFill>
                        <a:srgbClr val="C00000"/>
                      </a:solidFill>
                      <a:prstDash val="solid"/>
                      <a:round/>
                      <a:headEnd type="none" w="med" len="med"/>
                      <a:tailEnd type="none" w="med" len="med"/>
                    </a:lnL>
                    <a:lnR cap="flat">
                      <a:noFill/>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7,5%</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41,6%</a:t>
                      </a:r>
                    </a:p>
                  </a:txBody>
                  <a:tcPr marL="9525" marR="9525" marT="9525" marB="0" anchor="ctr">
                    <a:lnL w="1905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r>
              <a:tr h="260176">
                <a:tc>
                  <a:txBody>
                    <a:bodyPr/>
                    <a:lstStyle/>
                    <a:p>
                      <a:pPr marL="0" marR="0" lvl="0" indent="0" algn="l" defTabSz="914400" rtl="0" eaLnBrk="1" fontAlgn="base" latinLnBrk="0" hangingPunct="1">
                        <a:lnSpc>
                          <a:spcPts val="2000"/>
                        </a:lnSpc>
                        <a:spcBef>
                          <a:spcPct val="0"/>
                        </a:spcBef>
                        <a:spcAft>
                          <a:spcPts val="1000"/>
                        </a:spcAft>
                        <a:buClr>
                          <a:srgbClr val="BE3200"/>
                        </a:buClr>
                        <a:buSzPct val="60000"/>
                        <a:buFont typeface="ZapfDingbats" pitchFamily="82" charset="2"/>
                        <a:buNone/>
                        <a:tabLst/>
                      </a:pPr>
                      <a:r>
                        <a:rPr kumimoji="0" lang="ca-ES" sz="1100" b="1" i="0" u="none" strike="noStrike" kern="1200" cap="none" normalizeH="0" baseline="0" noProof="0" dirty="0" smtClean="0">
                          <a:ln>
                            <a:noFill/>
                          </a:ln>
                          <a:solidFill>
                            <a:srgbClr val="005875"/>
                          </a:solidFill>
                          <a:effectLst/>
                          <a:latin typeface="Arial" charset="0"/>
                          <a:ea typeface="+mn-ea"/>
                          <a:cs typeface="+mn-cs"/>
                        </a:rPr>
                        <a:t>Carbó</a:t>
                      </a:r>
                    </a:p>
                  </a:txBody>
                  <a:tcPr marL="0" marR="0" marT="0" marB="0" anchor="ctr" horzOverflow="overflow">
                    <a:lnL w="1270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     </a:t>
                      </a:r>
                    </a:p>
                  </a:txBody>
                  <a:tcPr marL="9525" marR="9525" marT="9525" marB="0" anchor="ctr">
                    <a:lnL w="19050" cap="flat" cmpd="sng" algn="ctr">
                      <a:solidFill>
                        <a:srgbClr val="C00000"/>
                      </a:solidFill>
                      <a:prstDash val="solid"/>
                      <a:round/>
                      <a:headEnd type="none" w="med" len="med"/>
                      <a:tailEnd type="none" w="med" len="med"/>
                    </a:lnL>
                    <a:lnR>
                      <a:noFill/>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dirty="0" smtClean="0">
                          <a:solidFill>
                            <a:srgbClr val="000000"/>
                          </a:solidFill>
                          <a:effectLst/>
                          <a:latin typeface="Calibri"/>
                        </a:rPr>
                        <a:t>-</a:t>
                      </a:r>
                      <a:endParaRPr lang="ca-ES" sz="1200" b="0" i="0" u="none" strike="noStrike" dirty="0">
                        <a:solidFill>
                          <a:srgbClr val="000000"/>
                        </a:solidFill>
                        <a:effectLst/>
                        <a:latin typeface="Calibri"/>
                      </a:endParaRP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10.468   </a:t>
                      </a:r>
                    </a:p>
                  </a:txBody>
                  <a:tcPr marL="9525" marR="9525" marT="9525" marB="0" anchor="ctr">
                    <a:lnL w="19050" cap="flat" cmpd="sng" algn="ctr">
                      <a:solidFill>
                        <a:srgbClr val="C00000"/>
                      </a:solidFill>
                      <a:prstDash val="solid"/>
                      <a:round/>
                      <a:headEnd type="none" w="med" len="med"/>
                      <a:tailEnd type="none" w="med" len="med"/>
                    </a:lnL>
                    <a:lnR cap="flat">
                      <a:noFill/>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10,4%</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0,0%</a:t>
                      </a:r>
                    </a:p>
                  </a:txBody>
                  <a:tcPr marL="9525" marR="9525" marT="9525" marB="0" anchor="ctr">
                    <a:lnL w="1905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r>
              <a:tr h="260176">
                <a:tc>
                  <a:txBody>
                    <a:bodyPr/>
                    <a:lstStyle/>
                    <a:p>
                      <a:pPr marL="0" marR="0" lvl="0" indent="0" algn="l" defTabSz="914400" rtl="0" eaLnBrk="1" fontAlgn="base" latinLnBrk="0" hangingPunct="1">
                        <a:lnSpc>
                          <a:spcPts val="2000"/>
                        </a:lnSpc>
                        <a:spcBef>
                          <a:spcPct val="0"/>
                        </a:spcBef>
                        <a:spcAft>
                          <a:spcPts val="1000"/>
                        </a:spcAft>
                        <a:buClr>
                          <a:srgbClr val="BE3200"/>
                        </a:buClr>
                        <a:buSzPct val="60000"/>
                        <a:buFont typeface="ZapfDingbats" pitchFamily="82" charset="2"/>
                        <a:buNone/>
                        <a:tabLst/>
                      </a:pPr>
                      <a:r>
                        <a:rPr kumimoji="0" lang="ca-ES" sz="1100" b="1" i="0" u="none" strike="noStrike" kern="1200" cap="none" normalizeH="0" baseline="0" noProof="0" dirty="0" smtClean="0">
                          <a:ln>
                            <a:noFill/>
                          </a:ln>
                          <a:solidFill>
                            <a:srgbClr val="005875"/>
                          </a:solidFill>
                          <a:effectLst/>
                          <a:latin typeface="Arial" charset="0"/>
                          <a:ea typeface="+mn-ea"/>
                          <a:cs typeface="+mn-cs"/>
                        </a:rPr>
                        <a:t>Cicle combinat</a:t>
                      </a:r>
                    </a:p>
                  </a:txBody>
                  <a:tcPr marL="0" marR="0" marT="0" marB="0" anchor="ctr" horzOverflow="overflow">
                    <a:lnL w="1270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4.112   </a:t>
                      </a:r>
                    </a:p>
                  </a:txBody>
                  <a:tcPr marL="9525" marR="9525" marT="9525" marB="0" anchor="ctr">
                    <a:lnL w="19050" cap="flat" cmpd="sng" algn="ctr">
                      <a:solidFill>
                        <a:srgbClr val="C00000"/>
                      </a:solidFill>
                      <a:prstDash val="solid"/>
                      <a:round/>
                      <a:headEnd type="none" w="med" len="med"/>
                      <a:tailEnd type="none" w="med" len="med"/>
                    </a:lnL>
                    <a:lnR>
                      <a:noFill/>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dirty="0">
                          <a:solidFill>
                            <a:srgbClr val="000000"/>
                          </a:solidFill>
                          <a:effectLst/>
                          <a:latin typeface="Calibri"/>
                        </a:rPr>
                        <a:t>33,4%</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24.948   </a:t>
                      </a:r>
                    </a:p>
                  </a:txBody>
                  <a:tcPr marL="9525" marR="9525" marT="9525" marB="0" anchor="ctr">
                    <a:lnL w="19050" cap="flat" cmpd="sng" algn="ctr">
                      <a:solidFill>
                        <a:srgbClr val="C00000"/>
                      </a:solidFill>
                      <a:prstDash val="solid"/>
                      <a:round/>
                      <a:headEnd type="none" w="med" len="med"/>
                      <a:tailEnd type="none" w="med" len="med"/>
                    </a:lnL>
                    <a:lnR cap="flat">
                      <a:noFill/>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24,7%</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16,5%</a:t>
                      </a:r>
                    </a:p>
                  </a:txBody>
                  <a:tcPr marL="9525" marR="9525" marT="9525" marB="0" anchor="ctr">
                    <a:lnL w="1905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r>
              <a:tr h="260176">
                <a:tc>
                  <a:txBody>
                    <a:bodyPr/>
                    <a:lstStyle/>
                    <a:p>
                      <a:pPr marL="0" marR="0" lvl="0" indent="0" algn="l" defTabSz="914400" rtl="0" eaLnBrk="1" fontAlgn="base" latinLnBrk="0" hangingPunct="1">
                        <a:lnSpc>
                          <a:spcPts val="2000"/>
                        </a:lnSpc>
                        <a:spcBef>
                          <a:spcPct val="0"/>
                        </a:spcBef>
                        <a:spcAft>
                          <a:spcPts val="1000"/>
                        </a:spcAft>
                        <a:buClr>
                          <a:srgbClr val="BE3200"/>
                        </a:buClr>
                        <a:buSzPct val="60000"/>
                        <a:buFont typeface="ZapfDingbats" pitchFamily="82" charset="2"/>
                        <a:buNone/>
                        <a:tabLst/>
                      </a:pPr>
                      <a:r>
                        <a:rPr kumimoji="0" lang="ca-ES" sz="1100" b="1" i="0" u="none" strike="noStrike" kern="1200" cap="none" normalizeH="0" baseline="0" noProof="0" dirty="0" smtClean="0">
                          <a:ln>
                            <a:noFill/>
                          </a:ln>
                          <a:solidFill>
                            <a:srgbClr val="005875"/>
                          </a:solidFill>
                          <a:effectLst/>
                          <a:latin typeface="Arial" charset="0"/>
                          <a:ea typeface="+mn-ea"/>
                          <a:cs typeface="+mn-cs"/>
                        </a:rPr>
                        <a:t>Eòlica</a:t>
                      </a:r>
                    </a:p>
                  </a:txBody>
                  <a:tcPr marL="0" marR="0" marT="0" marB="0" anchor="ctr" horzOverflow="overflow">
                    <a:lnL w="1270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1.269   </a:t>
                      </a:r>
                    </a:p>
                  </a:txBody>
                  <a:tcPr marL="9525" marR="9525" marT="9525" marB="0" anchor="ctr">
                    <a:lnL w="19050" cap="flat" cmpd="sng" algn="ctr">
                      <a:solidFill>
                        <a:srgbClr val="C00000"/>
                      </a:solidFill>
                      <a:prstDash val="solid"/>
                      <a:round/>
                      <a:headEnd type="none" w="med" len="med"/>
                      <a:tailEnd type="none" w="med" len="med"/>
                    </a:lnL>
                    <a:lnR>
                      <a:noFill/>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dirty="0">
                          <a:solidFill>
                            <a:srgbClr val="000000"/>
                          </a:solidFill>
                          <a:effectLst/>
                          <a:latin typeface="Calibri"/>
                        </a:rPr>
                        <a:t>10,3%</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22.864   </a:t>
                      </a:r>
                    </a:p>
                  </a:txBody>
                  <a:tcPr marL="9525" marR="9525" marT="9525" marB="0" anchor="ctr">
                    <a:lnL w="19050" cap="flat" cmpd="sng" algn="ctr">
                      <a:solidFill>
                        <a:srgbClr val="C00000"/>
                      </a:solidFill>
                      <a:prstDash val="solid"/>
                      <a:round/>
                      <a:headEnd type="none" w="med" len="med"/>
                      <a:tailEnd type="none" w="med" len="med"/>
                    </a:lnL>
                    <a:lnR cap="flat">
                      <a:noFill/>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22,6%</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5,5%</a:t>
                      </a:r>
                    </a:p>
                  </a:txBody>
                  <a:tcPr marL="9525" marR="9525" marT="9525" marB="0" anchor="ctr">
                    <a:lnL w="1905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r>
              <a:tr h="260176">
                <a:tc>
                  <a:txBody>
                    <a:bodyPr/>
                    <a:lstStyle/>
                    <a:p>
                      <a:pPr marL="0" marR="0" lvl="0" indent="0" algn="l" defTabSz="914400" rtl="0" eaLnBrk="1" fontAlgn="base" latinLnBrk="0" hangingPunct="1">
                        <a:lnSpc>
                          <a:spcPts val="2000"/>
                        </a:lnSpc>
                        <a:spcBef>
                          <a:spcPct val="0"/>
                        </a:spcBef>
                        <a:spcAft>
                          <a:spcPts val="1000"/>
                        </a:spcAft>
                        <a:buClr>
                          <a:srgbClr val="BE3200"/>
                        </a:buClr>
                        <a:buSzPct val="60000"/>
                        <a:buFont typeface="ZapfDingbats" pitchFamily="82" charset="2"/>
                        <a:buNone/>
                        <a:tabLst/>
                      </a:pPr>
                      <a:r>
                        <a:rPr kumimoji="0" lang="ca-ES" sz="1100" b="1" i="0" u="none" strike="noStrike" kern="1200" cap="none" normalizeH="0" baseline="0" noProof="0" dirty="0" smtClean="0">
                          <a:ln>
                            <a:noFill/>
                          </a:ln>
                          <a:solidFill>
                            <a:srgbClr val="005875"/>
                          </a:solidFill>
                          <a:effectLst/>
                          <a:latin typeface="Arial" charset="0"/>
                          <a:ea typeface="+mn-ea"/>
                          <a:cs typeface="+mn-cs"/>
                        </a:rPr>
                        <a:t>Solar fotovoltaica</a:t>
                      </a:r>
                    </a:p>
                  </a:txBody>
                  <a:tcPr marL="0" marR="0" marT="0" marB="0" anchor="ctr" horzOverflow="overflow">
                    <a:lnL w="1270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267   </a:t>
                      </a:r>
                    </a:p>
                  </a:txBody>
                  <a:tcPr marL="9525" marR="9525" marT="9525" marB="0" anchor="ctr">
                    <a:lnL w="19050" cap="flat" cmpd="sng" algn="ctr">
                      <a:solidFill>
                        <a:srgbClr val="C00000"/>
                      </a:solidFill>
                      <a:prstDash val="solid"/>
                      <a:round/>
                      <a:headEnd type="none" w="med" len="med"/>
                      <a:tailEnd type="none" w="med" len="med"/>
                    </a:lnL>
                    <a:lnR>
                      <a:noFill/>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2,2%</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4.420   </a:t>
                      </a:r>
                    </a:p>
                  </a:txBody>
                  <a:tcPr marL="9525" marR="9525" marT="9525" marB="0" anchor="ctr">
                    <a:lnL w="19050" cap="flat" cmpd="sng" algn="ctr">
                      <a:solidFill>
                        <a:srgbClr val="C00000"/>
                      </a:solidFill>
                      <a:prstDash val="solid"/>
                      <a:round/>
                      <a:headEnd type="none" w="med" len="med"/>
                      <a:tailEnd type="none" w="med" len="med"/>
                    </a:lnL>
                    <a:lnR cap="flat">
                      <a:noFill/>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4,4%</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6,0%</a:t>
                      </a:r>
                    </a:p>
                  </a:txBody>
                  <a:tcPr marL="9525" marR="9525" marT="9525" marB="0" anchor="ctr">
                    <a:lnL w="1905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r>
              <a:tr h="260176">
                <a:tc>
                  <a:txBody>
                    <a:bodyPr/>
                    <a:lstStyle/>
                    <a:p>
                      <a:pPr marL="0" marR="0" lvl="0" indent="0" algn="l" defTabSz="914400" rtl="0" eaLnBrk="1" fontAlgn="base" latinLnBrk="0" hangingPunct="1">
                        <a:lnSpc>
                          <a:spcPts val="2000"/>
                        </a:lnSpc>
                        <a:spcBef>
                          <a:spcPct val="0"/>
                        </a:spcBef>
                        <a:spcAft>
                          <a:spcPts val="1000"/>
                        </a:spcAft>
                        <a:buClr>
                          <a:srgbClr val="BE3200"/>
                        </a:buClr>
                        <a:buSzPct val="60000"/>
                        <a:buFont typeface="ZapfDingbats" pitchFamily="82" charset="2"/>
                        <a:buNone/>
                        <a:tabLst/>
                      </a:pPr>
                      <a:r>
                        <a:rPr kumimoji="0" lang="ca-ES" sz="1100" b="1" i="0" u="none" strike="noStrike" kern="1200" cap="none" normalizeH="0" baseline="0" noProof="0" dirty="0" smtClean="0">
                          <a:ln>
                            <a:noFill/>
                          </a:ln>
                          <a:solidFill>
                            <a:srgbClr val="005875"/>
                          </a:solidFill>
                          <a:effectLst/>
                          <a:latin typeface="Arial" charset="0"/>
                          <a:ea typeface="+mn-ea"/>
                          <a:cs typeface="+mn-cs"/>
                        </a:rPr>
                        <a:t>Solar termoelèctrica</a:t>
                      </a:r>
                    </a:p>
                  </a:txBody>
                  <a:tcPr marL="0" marR="0" marT="0" marB="0" anchor="ctr" horzOverflow="overflow">
                    <a:lnL w="1270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24   </a:t>
                      </a:r>
                    </a:p>
                  </a:txBody>
                  <a:tcPr marL="9525" marR="9525" marT="9525" marB="0" anchor="ctr">
                    <a:lnL w="19050" cap="flat" cmpd="sng" algn="ctr">
                      <a:solidFill>
                        <a:srgbClr val="C00000"/>
                      </a:solidFill>
                      <a:prstDash val="solid"/>
                      <a:round/>
                      <a:headEnd type="none" w="med" len="med"/>
                      <a:tailEnd type="none" w="med" len="med"/>
                    </a:lnL>
                    <a:lnR>
                      <a:noFill/>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0,2%</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2.300   </a:t>
                      </a:r>
                    </a:p>
                  </a:txBody>
                  <a:tcPr marL="9525" marR="9525" marT="9525" marB="0" anchor="ctr">
                    <a:lnL w="19050" cap="flat" cmpd="sng" algn="ctr">
                      <a:solidFill>
                        <a:srgbClr val="C00000"/>
                      </a:solidFill>
                      <a:prstDash val="solid"/>
                      <a:round/>
                      <a:headEnd type="none" w="med" len="med"/>
                      <a:tailEnd type="none" w="med" len="med"/>
                    </a:lnL>
                    <a:lnR cap="flat">
                      <a:noFill/>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dirty="0">
                          <a:solidFill>
                            <a:srgbClr val="000000"/>
                          </a:solidFill>
                          <a:effectLst/>
                          <a:latin typeface="Calibri"/>
                        </a:rPr>
                        <a:t>2,3%</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1,1%</a:t>
                      </a:r>
                    </a:p>
                  </a:txBody>
                  <a:tcPr marL="9525" marR="9525" marT="9525" marB="0" anchor="ctr">
                    <a:lnL w="1905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r>
              <a:tr h="260176">
                <a:tc>
                  <a:txBody>
                    <a:bodyPr/>
                    <a:lstStyle/>
                    <a:p>
                      <a:pPr marL="0" marR="0" lvl="0" indent="0" algn="l" defTabSz="914400" rtl="0" eaLnBrk="1" fontAlgn="base" latinLnBrk="0" hangingPunct="1">
                        <a:lnSpc>
                          <a:spcPts val="2000"/>
                        </a:lnSpc>
                        <a:spcBef>
                          <a:spcPct val="0"/>
                        </a:spcBef>
                        <a:spcAft>
                          <a:spcPts val="1000"/>
                        </a:spcAft>
                        <a:buClr>
                          <a:srgbClr val="BE3200"/>
                        </a:buClr>
                        <a:buSzPct val="60000"/>
                        <a:buFont typeface="ZapfDingbats" pitchFamily="82" charset="2"/>
                        <a:buNone/>
                        <a:tabLst/>
                      </a:pPr>
                      <a:r>
                        <a:rPr kumimoji="0" lang="ca-ES" sz="1100" b="1" i="0" u="none" strike="noStrike" kern="1200" cap="none" normalizeH="0" baseline="0" noProof="0" dirty="0" smtClean="0">
                          <a:ln>
                            <a:noFill/>
                          </a:ln>
                          <a:solidFill>
                            <a:srgbClr val="005875"/>
                          </a:solidFill>
                          <a:effectLst/>
                          <a:latin typeface="Arial" charset="0"/>
                          <a:ea typeface="+mn-ea"/>
                          <a:cs typeface="+mn-cs"/>
                        </a:rPr>
                        <a:t>Altres renovables</a:t>
                      </a:r>
                    </a:p>
                  </a:txBody>
                  <a:tcPr marL="0" marR="0" marT="0" marB="0" anchor="ctr" horzOverflow="overflow">
                    <a:lnL w="1270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90   </a:t>
                      </a:r>
                    </a:p>
                  </a:txBody>
                  <a:tcPr marL="9525" marR="9525" marT="9525" marB="0" anchor="ctr">
                    <a:lnL w="19050" cap="flat" cmpd="sng" algn="ctr">
                      <a:solidFill>
                        <a:srgbClr val="C00000"/>
                      </a:solidFill>
                      <a:prstDash val="solid"/>
                      <a:round/>
                      <a:headEnd type="none" w="med" len="med"/>
                      <a:tailEnd type="none" w="med" len="med"/>
                    </a:lnL>
                    <a:lnR>
                      <a:noFill/>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0,7%</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742   </a:t>
                      </a:r>
                    </a:p>
                  </a:txBody>
                  <a:tcPr marL="9525" marR="9525" marT="9525" marB="0" anchor="ctr">
                    <a:lnL w="19050" cap="flat" cmpd="sng" algn="ctr">
                      <a:solidFill>
                        <a:srgbClr val="C00000"/>
                      </a:solidFill>
                      <a:prstDash val="solid"/>
                      <a:round/>
                      <a:headEnd type="none" w="med" len="med"/>
                      <a:tailEnd type="none" w="med" len="med"/>
                    </a:lnL>
                    <a:lnR cap="flat">
                      <a:noFill/>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dirty="0">
                          <a:solidFill>
                            <a:srgbClr val="000000"/>
                          </a:solidFill>
                          <a:effectLst/>
                          <a:latin typeface="Calibri"/>
                        </a:rPr>
                        <a:t>0,7%</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12,1%</a:t>
                      </a:r>
                    </a:p>
                  </a:txBody>
                  <a:tcPr marL="9525" marR="9525" marT="9525" marB="0" anchor="ctr">
                    <a:lnL w="1905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r>
              <a:tr h="260176">
                <a:tc>
                  <a:txBody>
                    <a:bodyPr/>
                    <a:lstStyle/>
                    <a:p>
                      <a:pPr marL="0" marR="0" lvl="0" indent="0" algn="l" defTabSz="914400" rtl="0" eaLnBrk="1" fontAlgn="base" latinLnBrk="0" hangingPunct="1">
                        <a:lnSpc>
                          <a:spcPts val="2000"/>
                        </a:lnSpc>
                        <a:spcBef>
                          <a:spcPct val="0"/>
                        </a:spcBef>
                        <a:spcAft>
                          <a:spcPts val="1000"/>
                        </a:spcAft>
                        <a:buClr>
                          <a:srgbClr val="BE3200"/>
                        </a:buClr>
                        <a:buSzPct val="60000"/>
                        <a:buFont typeface="ZapfDingbats" pitchFamily="82" charset="2"/>
                        <a:buNone/>
                        <a:tabLst/>
                      </a:pPr>
                      <a:r>
                        <a:rPr kumimoji="0" lang="ca-ES" sz="1100" b="1" i="0" u="none" strike="noStrike" kern="1200" cap="none" normalizeH="0" baseline="0" noProof="0" dirty="0" smtClean="0">
                          <a:ln>
                            <a:noFill/>
                          </a:ln>
                          <a:solidFill>
                            <a:srgbClr val="005875"/>
                          </a:solidFill>
                          <a:effectLst/>
                          <a:latin typeface="Arial" charset="0"/>
                          <a:ea typeface="+mn-ea"/>
                          <a:cs typeface="+mn-cs"/>
                        </a:rPr>
                        <a:t>Cogeneració</a:t>
                      </a:r>
                    </a:p>
                  </a:txBody>
                  <a:tcPr marL="0" marR="0" marT="0" marB="0" anchor="ctr" horzOverflow="overflow">
                    <a:lnL w="1270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865   </a:t>
                      </a:r>
                    </a:p>
                  </a:txBody>
                  <a:tcPr marL="9525" marR="9525" marT="9525" marB="0" anchor="ctr">
                    <a:lnL w="19050" cap="flat" cmpd="sng" algn="ctr">
                      <a:solidFill>
                        <a:srgbClr val="C00000"/>
                      </a:solidFill>
                      <a:prstDash val="solid"/>
                      <a:round/>
                      <a:headEnd type="none" w="med" len="med"/>
                      <a:tailEnd type="none" w="med" len="med"/>
                    </a:lnL>
                    <a:lnR>
                      <a:noFill/>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7,0%</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6.684   </a:t>
                      </a:r>
                    </a:p>
                  </a:txBody>
                  <a:tcPr marL="9525" marR="9525" marT="9525" marB="0" anchor="ctr">
                    <a:lnL w="19050" cap="flat" cmpd="sng" algn="ctr">
                      <a:solidFill>
                        <a:srgbClr val="C00000"/>
                      </a:solidFill>
                      <a:prstDash val="solid"/>
                      <a:round/>
                      <a:headEnd type="none" w="med" len="med"/>
                      <a:tailEnd type="none" w="med" len="med"/>
                    </a:lnL>
                    <a:lnR cap="flat">
                      <a:noFill/>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dirty="0">
                          <a:solidFill>
                            <a:srgbClr val="000000"/>
                          </a:solidFill>
                          <a:effectLst/>
                          <a:latin typeface="Calibri"/>
                        </a:rPr>
                        <a:t>6,6%</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12,9%</a:t>
                      </a:r>
                    </a:p>
                  </a:txBody>
                  <a:tcPr marL="9525" marR="9525" marT="9525" marB="0" anchor="ctr">
                    <a:lnL w="1905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EBD3D1"/>
                      </a:solidFill>
                      <a:prstDash val="solid"/>
                      <a:round/>
                      <a:headEnd type="none" w="med" len="med"/>
                      <a:tailEnd type="none" w="med" len="med"/>
                    </a:lnB>
                    <a:lnTlToBr>
                      <a:noFill/>
                    </a:lnTlToBr>
                    <a:lnBlToTr>
                      <a:noFill/>
                    </a:lnBlToTr>
                    <a:noFill/>
                  </a:tcPr>
                </a:tc>
              </a:tr>
              <a:tr h="260176">
                <a:tc>
                  <a:txBody>
                    <a:bodyPr/>
                    <a:lstStyle/>
                    <a:p>
                      <a:pPr marL="0" marR="0" lvl="0" indent="0" algn="l" defTabSz="914400" rtl="0" eaLnBrk="1" fontAlgn="base" latinLnBrk="0" hangingPunct="1">
                        <a:lnSpc>
                          <a:spcPts val="2000"/>
                        </a:lnSpc>
                        <a:spcBef>
                          <a:spcPct val="0"/>
                        </a:spcBef>
                        <a:spcAft>
                          <a:spcPts val="1000"/>
                        </a:spcAft>
                        <a:buClr>
                          <a:srgbClr val="BE3200"/>
                        </a:buClr>
                        <a:buSzPct val="60000"/>
                        <a:buFont typeface="ZapfDingbats" pitchFamily="82" charset="2"/>
                        <a:buNone/>
                        <a:tabLst/>
                      </a:pPr>
                      <a:r>
                        <a:rPr kumimoji="0" lang="ca-ES" sz="1100" b="1" i="0" u="none" strike="noStrike" kern="1200" cap="none" normalizeH="0" baseline="0" noProof="0" dirty="0" smtClean="0">
                          <a:ln>
                            <a:noFill/>
                          </a:ln>
                          <a:solidFill>
                            <a:srgbClr val="005875"/>
                          </a:solidFill>
                          <a:effectLst/>
                          <a:latin typeface="Arial" charset="0"/>
                          <a:ea typeface="+mn-ea"/>
                          <a:cs typeface="+mn-cs"/>
                        </a:rPr>
                        <a:t>Altres no renovables</a:t>
                      </a:r>
                    </a:p>
                  </a:txBody>
                  <a:tcPr marL="0" marR="0" marT="0" marB="0" anchor="ctr" horzOverflow="overflow">
                    <a:lnL w="1270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179   </a:t>
                      </a:r>
                    </a:p>
                  </a:txBody>
                  <a:tcPr marL="9525" marR="9525" marT="9525" marB="0" anchor="ctr">
                    <a:lnL w="19050" cap="flat" cmpd="sng" algn="ctr">
                      <a:solidFill>
                        <a:srgbClr val="C00000"/>
                      </a:solidFill>
                      <a:prstDash val="solid"/>
                      <a:round/>
                      <a:headEnd type="none" w="med" len="med"/>
                      <a:tailEnd type="none" w="med" len="med"/>
                    </a:lnL>
                    <a:lnR>
                      <a:noFill/>
                    </a:lnR>
                    <a:lnT w="12700" cap="flat" cmpd="sng" algn="ctr">
                      <a:solidFill>
                        <a:srgbClr val="EBD3D1"/>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a:solidFill>
                            <a:srgbClr val="000000"/>
                          </a:solidFill>
                          <a:effectLst/>
                          <a:latin typeface="Calibri"/>
                        </a:rPr>
                        <a:t>1,5%</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000000"/>
                          </a:solidFill>
                          <a:effectLst/>
                          <a:latin typeface="Calibri"/>
                        </a:rPr>
                        <a:t>                   677   </a:t>
                      </a:r>
                    </a:p>
                  </a:txBody>
                  <a:tcPr marL="9525" marR="9525" marT="9525" marB="0" anchor="ctr">
                    <a:lnL w="19050" cap="flat" cmpd="sng" algn="ctr">
                      <a:solidFill>
                        <a:srgbClr val="C00000"/>
                      </a:solidFill>
                      <a:prstDash val="solid"/>
                      <a:round/>
                      <a:headEnd type="none" w="med" len="med"/>
                      <a:tailEnd type="none" w="med" len="med"/>
                    </a:lnL>
                    <a:lnR cap="flat">
                      <a:noFill/>
                    </a:lnR>
                    <a:lnT w="12700" cap="flat" cmpd="sng" algn="ctr">
                      <a:solidFill>
                        <a:srgbClr val="EBD3D1"/>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dirty="0">
                          <a:solidFill>
                            <a:srgbClr val="000000"/>
                          </a:solidFill>
                          <a:effectLst/>
                          <a:latin typeface="Calibri"/>
                        </a:rPr>
                        <a:t>0,7%</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c>
                  <a:txBody>
                    <a:bodyPr/>
                    <a:lstStyle/>
                    <a:p>
                      <a:pPr algn="ctr" fontAlgn="b"/>
                      <a:r>
                        <a:rPr lang="ca-ES" sz="1200" b="0" i="0" u="none" strike="noStrike" dirty="0">
                          <a:solidFill>
                            <a:srgbClr val="000000"/>
                          </a:solidFill>
                          <a:effectLst/>
                          <a:latin typeface="Calibri"/>
                        </a:rPr>
                        <a:t>26,5%</a:t>
                      </a:r>
                    </a:p>
                  </a:txBody>
                  <a:tcPr marL="9525" marR="9525" marT="9525" marB="0" anchor="ctr">
                    <a:lnL w="1905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EBD3D1"/>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r>
              <a:tr h="260176">
                <a:tc>
                  <a:txBody>
                    <a:bodyPr/>
                    <a:lstStyle/>
                    <a:p>
                      <a:pPr marL="0" marR="0" lvl="0" indent="0" algn="l" defTabSz="914400" rtl="0" eaLnBrk="1" fontAlgn="base" latinLnBrk="0" hangingPunct="1">
                        <a:lnSpc>
                          <a:spcPts val="2000"/>
                        </a:lnSpc>
                        <a:spcBef>
                          <a:spcPct val="0"/>
                        </a:spcBef>
                        <a:spcAft>
                          <a:spcPts val="1000"/>
                        </a:spcAft>
                        <a:buClr>
                          <a:srgbClr val="BE3200"/>
                        </a:buClr>
                        <a:buSzPct val="60000"/>
                        <a:buFont typeface="ZapfDingbats" pitchFamily="82" charset="2"/>
                        <a:buNone/>
                        <a:tabLst/>
                      </a:pPr>
                      <a:r>
                        <a:rPr kumimoji="0" lang="ca-ES" sz="1100" b="1" i="0" u="none" strike="noStrike" cap="none" normalizeH="0" baseline="0" noProof="0" dirty="0" smtClean="0">
                          <a:ln>
                            <a:noFill/>
                          </a:ln>
                          <a:solidFill>
                            <a:srgbClr val="C00000"/>
                          </a:solidFill>
                          <a:effectLst/>
                          <a:latin typeface="Arial" charset="0"/>
                        </a:rPr>
                        <a:t>TOTAL</a:t>
                      </a:r>
                    </a:p>
                  </a:txBody>
                  <a:tcPr marL="0" marR="0" marT="0" marB="0" anchor="ctr" horzOverflow="overflow">
                    <a:lnL w="12700" cap="flat" cmpd="sng" algn="ctr">
                      <a:solidFill>
                        <a:srgbClr val="C00000"/>
                      </a:solidFill>
                      <a:prstDash val="solid"/>
                      <a:round/>
                      <a:headEnd type="none" w="med" len="med"/>
                      <a:tailEnd type="none" w="med" len="med"/>
                    </a:lnL>
                    <a:lnR w="1905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C00000"/>
                          </a:solidFill>
                          <a:effectLst/>
                          <a:latin typeface="Calibri"/>
                        </a:rPr>
                        <a:t>          12.322   </a:t>
                      </a:r>
                    </a:p>
                  </a:txBody>
                  <a:tcPr marL="9525" marR="9525" marT="9525" marB="0" anchor="ctr">
                    <a:lnL w="19050" cap="flat" cmpd="sng" algn="ctr">
                      <a:solidFill>
                        <a:srgbClr val="C00000"/>
                      </a:solidFill>
                      <a:prstDash val="solid"/>
                      <a:round/>
                      <a:headEnd type="none" w="med" len="med"/>
                      <a:tailEnd type="none" w="med" len="med"/>
                    </a:lnL>
                    <a:lnR>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C00000"/>
                          </a:solidFill>
                          <a:effectLst/>
                          <a:latin typeface="Calibri"/>
                        </a:rPr>
                        <a:t>100,0%</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C00000"/>
                          </a:solidFill>
                          <a:effectLst/>
                          <a:latin typeface="Calibri"/>
                        </a:rPr>
                        <a:t>          101.028   </a:t>
                      </a:r>
                    </a:p>
                  </a:txBody>
                  <a:tcPr marL="9525" marR="9525" marT="9525" marB="0" anchor="ctr">
                    <a:lnL w="19050" cap="flat" cmpd="sng" algn="ctr">
                      <a:solidFill>
                        <a:srgbClr val="C00000"/>
                      </a:solidFill>
                      <a:prstDash val="solid"/>
                      <a:round/>
                      <a:headEnd type="none" w="med" len="med"/>
                      <a:tailEnd type="none" w="med" len="med"/>
                    </a:lnL>
                    <a:lnR cap="flat">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C00000"/>
                          </a:solidFill>
                          <a:effectLst/>
                          <a:latin typeface="Calibri"/>
                        </a:rPr>
                        <a:t>100,0%</a:t>
                      </a:r>
                    </a:p>
                  </a:txBody>
                  <a:tcPr marL="9525" marR="9525" marT="9525" marB="0" anchor="ctr">
                    <a:lnL>
                      <a:noFill/>
                    </a:lnL>
                    <a:lnR w="1905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c>
                  <a:txBody>
                    <a:bodyPr/>
                    <a:lstStyle/>
                    <a:p>
                      <a:pPr algn="ctr" fontAlgn="b"/>
                      <a:r>
                        <a:rPr lang="ca-ES" sz="1200" b="1" i="0" u="none" strike="noStrike" dirty="0">
                          <a:solidFill>
                            <a:srgbClr val="C00000"/>
                          </a:solidFill>
                          <a:effectLst/>
                          <a:latin typeface="Calibri"/>
                        </a:rPr>
                        <a:t>12,2%</a:t>
                      </a:r>
                    </a:p>
                  </a:txBody>
                  <a:tcPr marL="9525" marR="9525" marT="9525" marB="0" anchor="ctr">
                    <a:lnL w="1905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r>
            </a:tbl>
          </a:graphicData>
        </a:graphic>
      </p:graphicFrame>
      <p:sp>
        <p:nvSpPr>
          <p:cNvPr id="24" name="23 Elipse"/>
          <p:cNvSpPr/>
          <p:nvPr/>
        </p:nvSpPr>
        <p:spPr>
          <a:xfrm>
            <a:off x="7172098" y="1700213"/>
            <a:ext cx="675878" cy="50482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400" b="1">
              <a:solidFill>
                <a:srgbClr val="FFFFFF"/>
              </a:solidFill>
            </a:endParaRPr>
          </a:p>
        </p:txBody>
      </p:sp>
      <p:sp>
        <p:nvSpPr>
          <p:cNvPr id="25" name="24 Elipse"/>
          <p:cNvSpPr/>
          <p:nvPr/>
        </p:nvSpPr>
        <p:spPr>
          <a:xfrm>
            <a:off x="8763529" y="5353273"/>
            <a:ext cx="674158" cy="431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400" b="1">
              <a:solidFill>
                <a:srgbClr val="FFFFFF"/>
              </a:solidFill>
            </a:endParaRPr>
          </a:p>
        </p:txBody>
      </p:sp>
      <p:sp>
        <p:nvSpPr>
          <p:cNvPr id="26" name="25 Elipse"/>
          <p:cNvSpPr/>
          <p:nvPr/>
        </p:nvSpPr>
        <p:spPr>
          <a:xfrm>
            <a:off x="8886163" y="4848448"/>
            <a:ext cx="675879" cy="504825"/>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400" b="1">
              <a:solidFill>
                <a:srgbClr val="FFFFFF"/>
              </a:solidFill>
            </a:endParaRPr>
          </a:p>
        </p:txBody>
      </p:sp>
      <p:sp>
        <p:nvSpPr>
          <p:cNvPr id="28" name="QuadreDeText 5"/>
          <p:cNvSpPr txBox="1">
            <a:spLocks noChangeArrowheads="1"/>
          </p:cNvSpPr>
          <p:nvPr/>
        </p:nvSpPr>
        <p:spPr bwMode="auto">
          <a:xfrm>
            <a:off x="3995133" y="5605657"/>
            <a:ext cx="2053318" cy="830997"/>
          </a:xfrm>
          <a:prstGeom prst="rect">
            <a:avLst/>
          </a:prstGeom>
          <a:noFill/>
          <a:ln w="9525">
            <a:noFill/>
            <a:miter lim="800000"/>
            <a:headEnd/>
            <a:tailEnd/>
          </a:ln>
        </p:spPr>
        <p:txBody>
          <a:bodyPr wrap="square">
            <a:spAutoFit/>
          </a:bodyPr>
          <a:lstStyle/>
          <a:p>
            <a:pPr fontAlgn="auto">
              <a:spcBef>
                <a:spcPts val="0"/>
              </a:spcBef>
              <a:spcAft>
                <a:spcPts val="0"/>
              </a:spcAft>
              <a:buClr>
                <a:srgbClr val="C00000"/>
              </a:buClr>
              <a:defRPr/>
            </a:pPr>
            <a:r>
              <a:rPr lang="ca-ES" sz="1200" b="1" dirty="0" smtClean="0">
                <a:latin typeface="+mn-lt"/>
                <a:cs typeface="+mn-cs"/>
              </a:rPr>
              <a:t>Catalunya </a:t>
            </a:r>
            <a:r>
              <a:rPr lang="ca-ES" sz="1200" b="1" dirty="0" err="1" smtClean="0">
                <a:latin typeface="+mn-lt"/>
                <a:cs typeface="+mn-cs"/>
              </a:rPr>
              <a:t>vs</a:t>
            </a:r>
            <a:r>
              <a:rPr lang="ca-ES" sz="1200" b="1" dirty="0" smtClean="0">
                <a:latin typeface="+mn-lt"/>
                <a:cs typeface="+mn-cs"/>
              </a:rPr>
              <a:t>. Espanya: </a:t>
            </a:r>
          </a:p>
          <a:p>
            <a:pPr marL="180975" indent="-180975" fontAlgn="auto">
              <a:spcBef>
                <a:spcPts val="0"/>
              </a:spcBef>
              <a:spcAft>
                <a:spcPts val="0"/>
              </a:spcAft>
              <a:buClr>
                <a:srgbClr val="C00000"/>
              </a:buClr>
              <a:defRPr/>
            </a:pPr>
            <a:r>
              <a:rPr lang="ca-ES" sz="1200" b="1" dirty="0" smtClean="0">
                <a:latin typeface="+mn-lt"/>
                <a:cs typeface="+mn-cs"/>
              </a:rPr>
              <a:t>	- Carbó</a:t>
            </a:r>
          </a:p>
          <a:p>
            <a:pPr marL="180975" indent="-180975" fontAlgn="auto">
              <a:spcBef>
                <a:spcPts val="0"/>
              </a:spcBef>
              <a:spcAft>
                <a:spcPts val="0"/>
              </a:spcAft>
              <a:buClr>
                <a:srgbClr val="C00000"/>
              </a:buClr>
              <a:defRPr/>
            </a:pPr>
            <a:r>
              <a:rPr lang="ca-ES" sz="1200" b="1" dirty="0" smtClean="0">
                <a:latin typeface="+mn-lt"/>
                <a:cs typeface="+mn-cs"/>
              </a:rPr>
              <a:t>	- Eòlica</a:t>
            </a:r>
          </a:p>
          <a:p>
            <a:pPr marL="180975" indent="-180975" fontAlgn="auto">
              <a:spcBef>
                <a:spcPts val="0"/>
              </a:spcBef>
              <a:spcAft>
                <a:spcPts val="0"/>
              </a:spcAft>
              <a:buClr>
                <a:srgbClr val="C00000"/>
              </a:buClr>
              <a:defRPr/>
            </a:pPr>
            <a:r>
              <a:rPr lang="ca-ES" sz="1200" b="1" dirty="0" smtClean="0">
                <a:latin typeface="+mn-lt"/>
                <a:cs typeface="+mn-cs"/>
              </a:rPr>
              <a:t>	+ Nuclear</a:t>
            </a:r>
            <a:endParaRPr lang="ca-ES" sz="1200" b="1" dirty="0">
              <a:latin typeface="+mn-lt"/>
              <a:cs typeface="+mn-cs"/>
            </a:endParaRPr>
          </a:p>
        </p:txBody>
      </p:sp>
      <p:sp>
        <p:nvSpPr>
          <p:cNvPr id="29" name="28 Elipse"/>
          <p:cNvSpPr/>
          <p:nvPr/>
        </p:nvSpPr>
        <p:spPr>
          <a:xfrm>
            <a:off x="8645599" y="2376863"/>
            <a:ext cx="677598" cy="503238"/>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400" b="1">
              <a:solidFill>
                <a:srgbClr val="FFFFFF"/>
              </a:solidFill>
            </a:endParaRPr>
          </a:p>
        </p:txBody>
      </p:sp>
      <p:sp>
        <p:nvSpPr>
          <p:cNvPr id="30" name="29 Elipse"/>
          <p:cNvSpPr/>
          <p:nvPr/>
        </p:nvSpPr>
        <p:spPr>
          <a:xfrm>
            <a:off x="7216874" y="5014876"/>
            <a:ext cx="675878" cy="431800"/>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400" b="1">
              <a:solidFill>
                <a:srgbClr val="FFFFFF"/>
              </a:solidFill>
            </a:endParaRPr>
          </a:p>
        </p:txBody>
      </p:sp>
      <p:sp>
        <p:nvSpPr>
          <p:cNvPr id="22659" name="Rectangle 39"/>
          <p:cNvSpPr>
            <a:spLocks noChangeArrowheads="1"/>
          </p:cNvSpPr>
          <p:nvPr/>
        </p:nvSpPr>
        <p:spPr bwMode="auto">
          <a:xfrm>
            <a:off x="350838" y="1743071"/>
            <a:ext cx="3744808" cy="338554"/>
          </a:xfrm>
          <a:prstGeom prst="rect">
            <a:avLst/>
          </a:prstGeom>
          <a:noFill/>
          <a:ln w="9525">
            <a:noFill/>
            <a:miter lim="800000"/>
            <a:headEnd/>
            <a:tailEnd/>
          </a:ln>
        </p:spPr>
        <p:txBody>
          <a:bodyPr wrap="none">
            <a:spAutoFit/>
          </a:bodyPr>
          <a:lstStyle/>
          <a:p>
            <a:pPr eaLnBrk="0" hangingPunct="0"/>
            <a:r>
              <a:rPr lang="ca-ES" altLang="es-ES" sz="1600" dirty="0" smtClean="0"/>
              <a:t>Estructura del sector elèctric. Any 2015</a:t>
            </a:r>
            <a:endParaRPr lang="ca-ES" altLang="es-ES" sz="1600" dirty="0"/>
          </a:p>
        </p:txBody>
      </p:sp>
      <p:sp>
        <p:nvSpPr>
          <p:cNvPr id="2" name="QuadreDeText 1"/>
          <p:cNvSpPr txBox="1"/>
          <p:nvPr/>
        </p:nvSpPr>
        <p:spPr>
          <a:xfrm rot="16200000">
            <a:off x="5701923" y="2020372"/>
            <a:ext cx="1438576" cy="369332"/>
          </a:xfrm>
          <a:prstGeom prst="rect">
            <a:avLst/>
          </a:prstGeom>
          <a:noFill/>
        </p:spPr>
        <p:txBody>
          <a:bodyPr wrap="square" rtlCol="0">
            <a:spAutoFit/>
          </a:bodyPr>
          <a:lstStyle/>
          <a:p>
            <a:pPr algn="ctr"/>
            <a:r>
              <a:rPr lang="ca-ES" sz="1800" b="1" dirty="0" smtClean="0"/>
              <a:t>Catalunya</a:t>
            </a:r>
            <a:endParaRPr lang="ca-ES" sz="1800" b="1" dirty="0"/>
          </a:p>
        </p:txBody>
      </p:sp>
      <p:sp>
        <p:nvSpPr>
          <p:cNvPr id="18" name="QuadreDeText 17"/>
          <p:cNvSpPr txBox="1"/>
          <p:nvPr/>
        </p:nvSpPr>
        <p:spPr>
          <a:xfrm rot="16200000">
            <a:off x="5128862" y="4670984"/>
            <a:ext cx="2535715" cy="646331"/>
          </a:xfrm>
          <a:prstGeom prst="rect">
            <a:avLst/>
          </a:prstGeom>
          <a:noFill/>
        </p:spPr>
        <p:txBody>
          <a:bodyPr wrap="square" rtlCol="0">
            <a:spAutoFit/>
          </a:bodyPr>
          <a:lstStyle/>
          <a:p>
            <a:pPr algn="ctr"/>
            <a:r>
              <a:rPr lang="ca-ES" sz="1800" b="1" dirty="0" smtClean="0"/>
              <a:t>Espanya</a:t>
            </a:r>
          </a:p>
          <a:p>
            <a:pPr algn="ctr"/>
            <a:r>
              <a:rPr lang="ca-ES" sz="1800" b="1" dirty="0" smtClean="0"/>
              <a:t>(sistema peninsular)</a:t>
            </a:r>
            <a:endParaRPr lang="ca-ES" sz="1800" b="1" dirty="0"/>
          </a:p>
        </p:txBody>
      </p:sp>
      <p:sp>
        <p:nvSpPr>
          <p:cNvPr id="16" name="8 Rectángulo"/>
          <p:cNvSpPr/>
          <p:nvPr/>
        </p:nvSpPr>
        <p:spPr>
          <a:xfrm>
            <a:off x="767011" y="990978"/>
            <a:ext cx="8424936" cy="400110"/>
          </a:xfrm>
          <a:prstGeom prst="rect">
            <a:avLst/>
          </a:prstGeom>
        </p:spPr>
        <p:txBody>
          <a:bodyPr wrap="square">
            <a:spAutoFit/>
          </a:bodyPr>
          <a:lstStyle/>
          <a:p>
            <a:pPr lvl="0"/>
            <a:r>
              <a:rPr lang="ca-ES" sz="2000" b="1" dirty="0">
                <a:solidFill>
                  <a:srgbClr val="B80000"/>
                </a:solidFill>
              </a:rPr>
              <a:t>M</a:t>
            </a:r>
            <a:r>
              <a:rPr lang="ca-ES" sz="2000" b="1" dirty="0" smtClean="0">
                <a:solidFill>
                  <a:srgbClr val="B80000"/>
                </a:solidFill>
              </a:rPr>
              <a:t>odel energètic actual a </a:t>
            </a:r>
            <a:r>
              <a:rPr lang="ca-ES" sz="2000" b="1" dirty="0">
                <a:solidFill>
                  <a:srgbClr val="B80000"/>
                </a:solidFill>
              </a:rPr>
              <a:t>C</a:t>
            </a:r>
            <a:r>
              <a:rPr lang="ca-ES" sz="2000" b="1" dirty="0" smtClean="0">
                <a:solidFill>
                  <a:srgbClr val="B80000"/>
                </a:solidFill>
              </a:rPr>
              <a:t>atalunya i Espanya</a:t>
            </a:r>
          </a:p>
        </p:txBody>
      </p:sp>
      <p:sp>
        <p:nvSpPr>
          <p:cNvPr id="19" name="18 Rectángulo"/>
          <p:cNvSpPr/>
          <p:nvPr/>
        </p:nvSpPr>
        <p:spPr>
          <a:xfrm>
            <a:off x="735513" y="655520"/>
            <a:ext cx="8424936" cy="400110"/>
          </a:xfrm>
          <a:prstGeom prst="rect">
            <a:avLst/>
          </a:prstGeom>
        </p:spPr>
        <p:txBody>
          <a:bodyPr wrap="square">
            <a:spAutoFit/>
          </a:bodyPr>
          <a:lstStyle/>
          <a:p>
            <a:pPr lvl="0"/>
            <a:r>
              <a:rPr lang="ca-ES" sz="2000" b="1" dirty="0" smtClean="0">
                <a:solidFill>
                  <a:srgbClr val="B80000"/>
                </a:solidFill>
              </a:rPr>
              <a:t>1. MODEL ENERGÈTIC ACTUAL</a:t>
            </a:r>
          </a:p>
        </p:txBody>
      </p:sp>
      <p:sp>
        <p:nvSpPr>
          <p:cNvPr id="20" name="19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ext Box 3"/>
          <p:cNvSpPr txBox="1">
            <a:spLocks noChangeArrowheads="1"/>
          </p:cNvSpPr>
          <p:nvPr/>
        </p:nvSpPr>
        <p:spPr bwMode="auto">
          <a:xfrm>
            <a:off x="5348553" y="5638801"/>
            <a:ext cx="1998398" cy="723275"/>
          </a:xfrm>
          <a:prstGeom prst="rect">
            <a:avLst/>
          </a:prstGeom>
          <a:noFill/>
          <a:ln w="9525">
            <a:noFill/>
            <a:miter lim="800000"/>
            <a:headEnd/>
            <a:tailEnd/>
          </a:ln>
        </p:spPr>
        <p:txBody>
          <a:bodyPr>
            <a:spAutoFit/>
          </a:bodyPr>
          <a:lstStyle/>
          <a:p>
            <a:pPr eaLnBrk="0" hangingPunct="0"/>
            <a:endParaRPr lang="ca-ES" altLang="es-ES"/>
          </a:p>
        </p:txBody>
      </p:sp>
      <p:sp>
        <p:nvSpPr>
          <p:cNvPr id="27652" name="Rectangle 4"/>
          <p:cNvSpPr>
            <a:spLocks noChangeArrowheads="1"/>
          </p:cNvSpPr>
          <p:nvPr/>
        </p:nvSpPr>
        <p:spPr bwMode="auto">
          <a:xfrm>
            <a:off x="0" y="2814951"/>
            <a:ext cx="184731" cy="723275"/>
          </a:xfrm>
          <a:prstGeom prst="rect">
            <a:avLst/>
          </a:prstGeom>
          <a:noFill/>
          <a:ln w="9525">
            <a:noFill/>
            <a:miter lim="800000"/>
            <a:headEnd/>
            <a:tailEnd/>
          </a:ln>
        </p:spPr>
        <p:txBody>
          <a:bodyPr wrap="none" anchor="ctr">
            <a:spAutoFit/>
          </a:bodyPr>
          <a:lstStyle/>
          <a:p>
            <a:pPr eaLnBrk="0" hangingPunct="0"/>
            <a:endParaRPr lang="es-ES" altLang="es-ES"/>
          </a:p>
        </p:txBody>
      </p:sp>
      <p:sp>
        <p:nvSpPr>
          <p:cNvPr id="27653" name="Rectangle 5"/>
          <p:cNvSpPr>
            <a:spLocks noChangeArrowheads="1"/>
          </p:cNvSpPr>
          <p:nvPr/>
        </p:nvSpPr>
        <p:spPr bwMode="auto">
          <a:xfrm>
            <a:off x="0" y="2843526"/>
            <a:ext cx="184731" cy="723275"/>
          </a:xfrm>
          <a:prstGeom prst="rect">
            <a:avLst/>
          </a:prstGeom>
          <a:noFill/>
          <a:ln w="9525">
            <a:noFill/>
            <a:miter lim="800000"/>
            <a:headEnd/>
            <a:tailEnd/>
          </a:ln>
        </p:spPr>
        <p:txBody>
          <a:bodyPr wrap="none" anchor="ctr">
            <a:spAutoFit/>
          </a:bodyPr>
          <a:lstStyle/>
          <a:p>
            <a:pPr eaLnBrk="0" hangingPunct="0"/>
            <a:endParaRPr lang="es-ES" altLang="es-ES"/>
          </a:p>
        </p:txBody>
      </p:sp>
      <p:graphicFrame>
        <p:nvGraphicFramePr>
          <p:cNvPr id="8" name="9 Tabla"/>
          <p:cNvGraphicFramePr>
            <a:graphicFrameLocks noGrp="1"/>
          </p:cNvGraphicFramePr>
          <p:nvPr>
            <p:extLst>
              <p:ext uri="{D42A27DB-BD31-4B8C-83A1-F6EECF244321}">
                <p14:modId xmlns:p14="http://schemas.microsoft.com/office/powerpoint/2010/main" xmlns="" val="2643876019"/>
              </p:ext>
            </p:extLst>
          </p:nvPr>
        </p:nvGraphicFramePr>
        <p:xfrm>
          <a:off x="643406" y="2229754"/>
          <a:ext cx="8640959" cy="3708400"/>
        </p:xfrm>
        <a:graphic>
          <a:graphicData uri="http://schemas.openxmlformats.org/drawingml/2006/table">
            <a:tbl>
              <a:tblPr firstRow="1" bandRow="1">
                <a:tableStyleId>{9DCAF9ED-07DC-4A11-8D7F-57B35C25682E}</a:tableStyleId>
              </a:tblPr>
              <a:tblGrid>
                <a:gridCol w="4018401"/>
                <a:gridCol w="832757"/>
                <a:gridCol w="775607"/>
                <a:gridCol w="955222"/>
                <a:gridCol w="1167493"/>
                <a:gridCol w="891479"/>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a-ES" sz="1300" noProof="0" dirty="0" smtClean="0"/>
                        <a:t>Tipus</a:t>
                      </a:r>
                      <a:r>
                        <a:rPr lang="ca-ES" sz="1300" baseline="0" noProof="0" dirty="0" smtClean="0"/>
                        <a:t> de consumidor</a:t>
                      </a:r>
                      <a:endParaRPr lang="ca-ES" sz="1300" noProof="0" dirty="0" smtClean="0">
                        <a:latin typeface="Arial" pitchFamily="34" charset="0"/>
                        <a:cs typeface="Arial" pitchFamily="34" charset="0"/>
                      </a:endParaRPr>
                    </a:p>
                  </a:txBody>
                  <a:tcPr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300" dirty="0" smtClean="0"/>
                        <a:t>UE-28</a:t>
                      </a:r>
                      <a:endParaRPr lang="es-ES" sz="1300" dirty="0" smtClean="0">
                        <a:latin typeface="Arial" pitchFamily="34" charset="0"/>
                        <a:cs typeface="Arial" pitchFamily="34" charset="0"/>
                      </a:endParaRPr>
                    </a:p>
                  </a:txBody>
                  <a:tcPr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300" dirty="0" smtClean="0"/>
                        <a:t>EZ</a:t>
                      </a:r>
                      <a:endParaRPr lang="es-ES" sz="1300" dirty="0" smtClean="0">
                        <a:latin typeface="Arial" pitchFamily="34" charset="0"/>
                        <a:cs typeface="Arial" pitchFamily="34" charset="0"/>
                      </a:endParaRPr>
                    </a:p>
                  </a:txBody>
                  <a:tcPr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300" dirty="0" smtClean="0"/>
                        <a:t>ESPANYA</a:t>
                      </a:r>
                      <a:endParaRPr lang="es-ES" sz="1300" dirty="0" smtClean="0">
                        <a:latin typeface="Arial" pitchFamily="34" charset="0"/>
                        <a:cs typeface="Arial" pitchFamily="34" charset="0"/>
                      </a:endParaRPr>
                    </a:p>
                  </a:txBody>
                  <a:tcPr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300" dirty="0" smtClean="0"/>
                        <a:t>ES vs UE-28</a:t>
                      </a:r>
                      <a:endParaRPr lang="es-ES" sz="1300" i="1" dirty="0" smtClean="0">
                        <a:latin typeface="Arial" pitchFamily="34" charset="0"/>
                        <a:cs typeface="Arial" pitchFamily="34" charset="0"/>
                      </a:endParaRPr>
                    </a:p>
                  </a:txBody>
                  <a:tcPr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300" dirty="0" smtClean="0"/>
                        <a:t>ES vs EZ</a:t>
                      </a:r>
                      <a:endParaRPr lang="es-ES" sz="1300" i="1" dirty="0" smtClean="0">
                        <a:latin typeface="Arial" pitchFamily="34" charset="0"/>
                        <a:cs typeface="Arial" pitchFamily="34" charset="0"/>
                      </a:endParaRPr>
                    </a:p>
                  </a:txBody>
                  <a:tcPr anchor="b"/>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a-ES" sz="1300" noProof="0" dirty="0" smtClean="0"/>
                        <a:t>Domèstic/Comercial: consum anual de 2,5 a 5 </a:t>
                      </a:r>
                      <a:r>
                        <a:rPr lang="ca-ES" sz="1300" noProof="0" dirty="0" err="1" smtClean="0"/>
                        <a:t>MWh</a:t>
                      </a:r>
                      <a:endParaRPr lang="ca-ES" sz="1300" i="1" noProof="0" dirty="0" smtClean="0">
                        <a:latin typeface="Arial" pitchFamily="34" charset="0"/>
                        <a:cs typeface="Arial" pitchFamily="34" charset="0"/>
                      </a:endParaRPr>
                    </a:p>
                  </a:txBody>
                  <a:tcPr anchor="ctr"/>
                </a:tc>
                <a:tc>
                  <a:txBody>
                    <a:bodyPr/>
                    <a:lstStyle/>
                    <a:p>
                      <a:pPr marL="0" algn="ctr" defTabSz="914400" rtl="0" eaLnBrk="1" fontAlgn="b" latinLnBrk="0" hangingPunct="1"/>
                      <a:r>
                        <a:rPr lang="es-ES" sz="1300" kern="1200" dirty="0" smtClean="0"/>
                        <a:t>210,5</a:t>
                      </a:r>
                      <a:endParaRPr lang="es-ES" sz="1300" i="0" kern="1200" dirty="0" smtClean="0">
                        <a:solidFill>
                          <a:schemeClr val="dk1"/>
                        </a:solidFill>
                        <a:latin typeface="Arial" pitchFamily="34" charset="0"/>
                        <a:ea typeface="+mn-ea"/>
                        <a:cs typeface="Arial" pitchFamily="34" charset="0"/>
                      </a:endParaRPr>
                    </a:p>
                  </a:txBody>
                  <a:tcPr marL="9525" marR="9525" marT="9525" marB="0" anchor="ctr"/>
                </a:tc>
                <a:tc>
                  <a:txBody>
                    <a:bodyPr/>
                    <a:lstStyle/>
                    <a:p>
                      <a:pPr marL="0" algn="ctr" defTabSz="914400" rtl="0" eaLnBrk="1" fontAlgn="b" latinLnBrk="0" hangingPunct="1"/>
                      <a:r>
                        <a:rPr lang="es-ES" sz="1300" kern="1200" dirty="0" smtClean="0"/>
                        <a:t>220,9</a:t>
                      </a:r>
                      <a:endParaRPr lang="es-ES" sz="1300" i="0" kern="1200" dirty="0" smtClean="0">
                        <a:solidFill>
                          <a:schemeClr val="dk1"/>
                        </a:solidFill>
                        <a:latin typeface="Arial" pitchFamily="34" charset="0"/>
                        <a:ea typeface="+mn-ea"/>
                        <a:cs typeface="Arial" pitchFamily="34" charset="0"/>
                      </a:endParaRPr>
                    </a:p>
                  </a:txBody>
                  <a:tcPr marL="9525" marR="9525" marT="9525" marB="0" anchor="ctr"/>
                </a:tc>
                <a:tc>
                  <a:txBody>
                    <a:bodyPr/>
                    <a:lstStyle/>
                    <a:p>
                      <a:pPr marL="0" algn="ctr" defTabSz="914400" rtl="0" eaLnBrk="1" fontAlgn="b" latinLnBrk="0" hangingPunct="1"/>
                      <a:r>
                        <a:rPr lang="es-ES" sz="1300" kern="1200" dirty="0" smtClean="0"/>
                        <a:t>237,0</a:t>
                      </a:r>
                      <a:endParaRPr lang="es-ES" sz="1300" i="0" kern="1200" dirty="0" smtClean="0">
                        <a:solidFill>
                          <a:schemeClr val="dk1"/>
                        </a:solidFill>
                        <a:latin typeface="Arial" pitchFamily="34" charset="0"/>
                        <a:ea typeface="+mn-ea"/>
                        <a:cs typeface="Arial" pitchFamily="34" charset="0"/>
                      </a:endParaRPr>
                    </a:p>
                  </a:txBody>
                  <a:tcPr marL="9525" marR="9525" marT="9525" marB="0" anchor="ctr"/>
                </a:tc>
                <a:tc>
                  <a:txBody>
                    <a:bodyPr/>
                    <a:lstStyle/>
                    <a:p>
                      <a:pPr marL="0" algn="ctr" defTabSz="914400" rtl="0" eaLnBrk="1" fontAlgn="b" latinLnBrk="0" hangingPunct="1"/>
                      <a:r>
                        <a:rPr lang="es-ES" sz="1300" kern="1200" dirty="0" smtClean="0"/>
                        <a:t>12,6%</a:t>
                      </a:r>
                      <a:endParaRPr lang="es-ES" sz="1300" i="1" kern="1200" dirty="0" smtClean="0">
                        <a:solidFill>
                          <a:schemeClr val="dk1"/>
                        </a:solidFill>
                        <a:latin typeface="Arial" pitchFamily="34" charset="0"/>
                        <a:ea typeface="+mn-ea"/>
                        <a:cs typeface="Arial" pitchFamily="34" charset="0"/>
                      </a:endParaRPr>
                    </a:p>
                  </a:txBody>
                  <a:tcPr marL="9525" marR="9525" marT="9525" marB="0" anchor="ctr"/>
                </a:tc>
                <a:tc>
                  <a:txBody>
                    <a:bodyPr/>
                    <a:lstStyle/>
                    <a:p>
                      <a:pPr marL="0" algn="ctr" defTabSz="914400" rtl="0" eaLnBrk="1" fontAlgn="b" latinLnBrk="0" hangingPunct="1"/>
                      <a:r>
                        <a:rPr lang="es-ES" sz="1300" kern="1200" dirty="0" smtClean="0"/>
                        <a:t>7,3%</a:t>
                      </a:r>
                      <a:endParaRPr lang="es-ES" sz="1300" i="1" kern="1200" dirty="0" smtClean="0">
                        <a:solidFill>
                          <a:schemeClr val="dk1"/>
                        </a:solidFill>
                        <a:latin typeface="Arial" pitchFamily="34" charset="0"/>
                        <a:ea typeface="+mn-ea"/>
                        <a:cs typeface="Arial" pitchFamily="34" charset="0"/>
                      </a:endParaRPr>
                    </a:p>
                  </a:txBody>
                  <a:tcPr marL="9525" marR="9525" marT="9525" marB="0" anchor="ct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a-ES" sz="1300" noProof="0" dirty="0" smtClean="0"/>
                        <a:t>Domèstic</a:t>
                      </a:r>
                      <a:r>
                        <a:rPr lang="ca-ES" sz="1300" baseline="0" noProof="0" dirty="0" smtClean="0"/>
                        <a:t>/Comercial</a:t>
                      </a:r>
                      <a:r>
                        <a:rPr lang="ca-ES" sz="1300" noProof="0" dirty="0" smtClean="0"/>
                        <a:t>: consum anual &gt;</a:t>
                      </a:r>
                      <a:r>
                        <a:rPr lang="ca-ES" sz="1300" baseline="0" noProof="0" dirty="0" smtClean="0"/>
                        <a:t> 15 </a:t>
                      </a:r>
                      <a:r>
                        <a:rPr lang="ca-ES" sz="1300" baseline="0" noProof="0" dirty="0" err="1" smtClean="0"/>
                        <a:t>MWh</a:t>
                      </a:r>
                      <a:endParaRPr lang="ca-ES" sz="1300" noProof="0" dirty="0" smtClean="0">
                        <a:latin typeface="Arial" pitchFamily="34" charset="0"/>
                        <a:cs typeface="Arial" pitchFamily="34" charset="0"/>
                      </a:endParaRPr>
                    </a:p>
                  </a:txBody>
                  <a:tcPr anchor="ctr"/>
                </a:tc>
                <a:tc>
                  <a:txBody>
                    <a:bodyPr/>
                    <a:lstStyle/>
                    <a:p>
                      <a:pPr marL="0" algn="ctr" defTabSz="914400" rtl="0" eaLnBrk="1" fontAlgn="b" latinLnBrk="0" hangingPunct="1"/>
                      <a:r>
                        <a:rPr lang="es-ES" sz="1300" kern="1200" dirty="0" smtClean="0"/>
                        <a:t>167,0</a:t>
                      </a:r>
                      <a:endParaRPr lang="es-ES" sz="1300" i="0" kern="1200" dirty="0" smtClean="0">
                        <a:solidFill>
                          <a:schemeClr val="dk1"/>
                        </a:solidFill>
                        <a:latin typeface="Arial" pitchFamily="34" charset="0"/>
                        <a:ea typeface="+mn-ea"/>
                        <a:cs typeface="Arial" pitchFamily="34" charset="0"/>
                      </a:endParaRPr>
                    </a:p>
                  </a:txBody>
                  <a:tcPr marL="9525" marR="9525" marT="9525" marB="0" anchor="ctr"/>
                </a:tc>
                <a:tc>
                  <a:txBody>
                    <a:bodyPr/>
                    <a:lstStyle/>
                    <a:p>
                      <a:pPr marL="0" algn="ctr" defTabSz="914400" rtl="0" eaLnBrk="1" fontAlgn="b" latinLnBrk="0" hangingPunct="1"/>
                      <a:r>
                        <a:rPr lang="es-ES" sz="1300" kern="1200" dirty="0" smtClean="0"/>
                        <a:t>179,2</a:t>
                      </a:r>
                      <a:endParaRPr lang="es-ES" sz="1300" i="0" kern="1200" dirty="0" smtClean="0">
                        <a:solidFill>
                          <a:schemeClr val="dk1"/>
                        </a:solidFill>
                        <a:latin typeface="Arial" pitchFamily="34" charset="0"/>
                        <a:ea typeface="+mn-ea"/>
                        <a:cs typeface="Arial" pitchFamily="34" charset="0"/>
                      </a:endParaRPr>
                    </a:p>
                  </a:txBody>
                  <a:tcPr marL="9525" marR="9525" marT="9525" marB="0" anchor="ctr"/>
                </a:tc>
                <a:tc>
                  <a:txBody>
                    <a:bodyPr/>
                    <a:lstStyle/>
                    <a:p>
                      <a:pPr marL="0" algn="ctr" defTabSz="914400" rtl="0" eaLnBrk="1" fontAlgn="b" latinLnBrk="0" hangingPunct="1"/>
                      <a:r>
                        <a:rPr lang="es-ES" sz="1300" kern="1200" dirty="0" smtClean="0"/>
                        <a:t>165,4</a:t>
                      </a:r>
                      <a:endParaRPr lang="es-ES" sz="1300" i="0" kern="1200" dirty="0" smtClean="0">
                        <a:solidFill>
                          <a:schemeClr val="dk1"/>
                        </a:solidFill>
                        <a:latin typeface="Arial" pitchFamily="34" charset="0"/>
                        <a:ea typeface="+mn-ea"/>
                        <a:cs typeface="Arial" pitchFamily="34" charset="0"/>
                      </a:endParaRPr>
                    </a:p>
                  </a:txBody>
                  <a:tcPr marL="9525" marR="9525" marT="9525" marB="0" anchor="ctr"/>
                </a:tc>
                <a:tc>
                  <a:txBody>
                    <a:bodyPr/>
                    <a:lstStyle/>
                    <a:p>
                      <a:pPr marL="0" algn="ctr" defTabSz="914400" rtl="0" eaLnBrk="1" fontAlgn="b" latinLnBrk="0" hangingPunct="1"/>
                      <a:r>
                        <a:rPr lang="es-ES" sz="1300" kern="1200" dirty="0" smtClean="0"/>
                        <a:t>-1,0%</a:t>
                      </a:r>
                      <a:endParaRPr lang="es-ES" sz="1300" i="1" kern="1200" dirty="0" smtClean="0">
                        <a:solidFill>
                          <a:schemeClr val="dk1"/>
                        </a:solidFill>
                        <a:latin typeface="Arial" pitchFamily="34" charset="0"/>
                        <a:ea typeface="+mn-ea"/>
                        <a:cs typeface="Arial" pitchFamily="34" charset="0"/>
                      </a:endParaRPr>
                    </a:p>
                  </a:txBody>
                  <a:tcPr marL="9525" marR="9525" marT="9525" marB="0" anchor="ctr"/>
                </a:tc>
                <a:tc>
                  <a:txBody>
                    <a:bodyPr/>
                    <a:lstStyle/>
                    <a:p>
                      <a:pPr marL="0" algn="ctr" defTabSz="914400" rtl="0" eaLnBrk="1" fontAlgn="b" latinLnBrk="0" hangingPunct="1"/>
                      <a:r>
                        <a:rPr lang="es-ES" sz="1300" kern="1200" dirty="0" smtClean="0"/>
                        <a:t>-7,7%</a:t>
                      </a:r>
                      <a:endParaRPr lang="es-ES" sz="1300" i="1" kern="1200" dirty="0" smtClean="0">
                        <a:solidFill>
                          <a:schemeClr val="dk1"/>
                        </a:solidFill>
                        <a:latin typeface="Arial" pitchFamily="34" charset="0"/>
                        <a:ea typeface="+mn-ea"/>
                        <a:cs typeface="Arial" pitchFamily="34" charset="0"/>
                      </a:endParaRPr>
                    </a:p>
                  </a:txBody>
                  <a:tcPr marL="9525" marR="9525" marT="9525" marB="0" anchor="ct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a-ES" sz="1300" noProof="0" dirty="0" smtClean="0"/>
                        <a:t>Industrial: consum anual &lt; 20 </a:t>
                      </a:r>
                      <a:r>
                        <a:rPr lang="ca-ES" sz="1300" noProof="0" dirty="0" err="1" smtClean="0"/>
                        <a:t>MWh</a:t>
                      </a:r>
                      <a:endParaRPr lang="ca-ES" sz="1300" i="1" noProof="0" dirty="0" smtClean="0">
                        <a:latin typeface="Arial" pitchFamily="34" charset="0"/>
                        <a:cs typeface="Arial" pitchFamily="34" charset="0"/>
                      </a:endParaRPr>
                    </a:p>
                  </a:txBody>
                  <a:tcPr anchor="ctr"/>
                </a:tc>
                <a:tc>
                  <a:txBody>
                    <a:bodyPr/>
                    <a:lstStyle/>
                    <a:p>
                      <a:pPr algn="ctr" fontAlgn="b"/>
                      <a:r>
                        <a:rPr lang="es-ES" sz="1300" u="none" strike="noStrike" dirty="0" smtClean="0"/>
                        <a:t>190,9</a:t>
                      </a:r>
                      <a:endParaRPr lang="es-ES" sz="1300" b="0" i="0" u="none" strike="noStrike" dirty="0">
                        <a:latin typeface="Arial"/>
                      </a:endParaRPr>
                    </a:p>
                  </a:txBody>
                  <a:tcPr marL="0" marR="0" marT="0" marB="0" anchor="ctr"/>
                </a:tc>
                <a:tc>
                  <a:txBody>
                    <a:bodyPr/>
                    <a:lstStyle/>
                    <a:p>
                      <a:pPr algn="ctr"/>
                      <a:r>
                        <a:rPr lang="es-ES" sz="1300" dirty="0" smtClean="0"/>
                        <a:t>204,5</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269,7</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41,3%</a:t>
                      </a:r>
                      <a:endParaRPr lang="es-ES" sz="1300" i="1" dirty="0">
                        <a:latin typeface="Arial" pitchFamily="34" charset="0"/>
                        <a:cs typeface="Arial" pitchFamily="34" charset="0"/>
                      </a:endParaRPr>
                    </a:p>
                  </a:txBody>
                  <a:tcPr marL="84406" marR="84406" anchor="ctr" anchorCtr="1"/>
                </a:tc>
                <a:tc>
                  <a:txBody>
                    <a:bodyPr/>
                    <a:lstStyle/>
                    <a:p>
                      <a:pPr algn="ctr"/>
                      <a:r>
                        <a:rPr lang="es-ES" sz="1300" dirty="0" smtClean="0"/>
                        <a:t>31,9%</a:t>
                      </a:r>
                      <a:endParaRPr lang="es-ES" sz="1300" i="1" dirty="0">
                        <a:latin typeface="Arial" pitchFamily="34" charset="0"/>
                        <a:cs typeface="Arial" pitchFamily="34" charset="0"/>
                      </a:endParaRPr>
                    </a:p>
                  </a:txBody>
                  <a:tcPr marL="84406" marR="84406" anchor="ctr" anchorCtr="1"/>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a-ES" sz="1300" noProof="0" dirty="0" smtClean="0"/>
                        <a:t>Industrial: consum</a:t>
                      </a:r>
                      <a:r>
                        <a:rPr lang="ca-ES" sz="1300" baseline="0" noProof="0" dirty="0" smtClean="0"/>
                        <a:t> anual de </a:t>
                      </a:r>
                      <a:r>
                        <a:rPr lang="ca-ES" sz="1300" noProof="0" dirty="0" smtClean="0"/>
                        <a:t>20 a 500 </a:t>
                      </a:r>
                      <a:r>
                        <a:rPr lang="ca-ES" sz="1300" noProof="0" dirty="0" err="1" smtClean="0"/>
                        <a:t>MWh</a:t>
                      </a:r>
                      <a:endParaRPr lang="ca-ES" sz="1300" i="1" noProof="0" dirty="0" smtClean="0">
                        <a:latin typeface="Arial" pitchFamily="34" charset="0"/>
                        <a:cs typeface="Arial" pitchFamily="34" charset="0"/>
                      </a:endParaRPr>
                    </a:p>
                  </a:txBody>
                  <a:tcPr anchor="ctr"/>
                </a:tc>
                <a:tc>
                  <a:txBody>
                    <a:bodyPr/>
                    <a:lstStyle/>
                    <a:p>
                      <a:pPr algn="ctr"/>
                      <a:r>
                        <a:rPr lang="es-ES" sz="1300" dirty="0" smtClean="0"/>
                        <a:t>143,1</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150,8</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151,1</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5,6%</a:t>
                      </a:r>
                      <a:endParaRPr lang="es-ES" sz="1300" i="1" dirty="0">
                        <a:latin typeface="Arial" pitchFamily="34" charset="0"/>
                        <a:cs typeface="Arial" pitchFamily="34" charset="0"/>
                      </a:endParaRPr>
                    </a:p>
                  </a:txBody>
                  <a:tcPr marL="84406" marR="84406" anchor="ctr" anchorCtr="1"/>
                </a:tc>
                <a:tc>
                  <a:txBody>
                    <a:bodyPr/>
                    <a:lstStyle/>
                    <a:p>
                      <a:pPr algn="ctr"/>
                      <a:r>
                        <a:rPr lang="es-ES" sz="1300" dirty="0" smtClean="0"/>
                        <a:t>0,2%</a:t>
                      </a:r>
                      <a:endParaRPr lang="es-ES" sz="1300" i="1" dirty="0">
                        <a:latin typeface="Arial" pitchFamily="34" charset="0"/>
                        <a:cs typeface="Arial" pitchFamily="34" charset="0"/>
                      </a:endParaRPr>
                    </a:p>
                  </a:txBody>
                  <a:tcPr marL="84406" marR="84406" anchor="ctr" anchorCtr="1"/>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a-ES" sz="1300" kern="1200" noProof="0" dirty="0" smtClean="0"/>
                        <a:t>In</a:t>
                      </a:r>
                      <a:r>
                        <a:rPr lang="ca-ES" sz="1300" kern="1200" baseline="0" noProof="0" dirty="0" smtClean="0"/>
                        <a:t>dustrial</a:t>
                      </a:r>
                      <a:r>
                        <a:rPr lang="ca-ES" sz="1300" kern="1200" noProof="0" dirty="0" smtClean="0"/>
                        <a:t>: consum</a:t>
                      </a:r>
                      <a:r>
                        <a:rPr lang="ca-ES" sz="1300" kern="1200" baseline="0" noProof="0" dirty="0" smtClean="0"/>
                        <a:t> anual de </a:t>
                      </a:r>
                      <a:r>
                        <a:rPr lang="ca-ES" sz="1300" kern="1200" noProof="0" dirty="0" smtClean="0"/>
                        <a:t>500 a 2.000 </a:t>
                      </a:r>
                      <a:r>
                        <a:rPr lang="ca-ES" sz="1300" kern="1200" noProof="0" dirty="0" err="1" smtClean="0"/>
                        <a:t>MWh</a:t>
                      </a:r>
                      <a:endParaRPr lang="ca-ES" sz="1300" i="1" kern="1200" noProof="0" dirty="0" smtClean="0">
                        <a:solidFill>
                          <a:schemeClr val="tx1"/>
                        </a:solidFill>
                        <a:latin typeface="Arial" pitchFamily="34" charset="0"/>
                        <a:ea typeface="+mn-ea"/>
                        <a:cs typeface="Arial" pitchFamily="34" charset="0"/>
                      </a:endParaRPr>
                    </a:p>
                  </a:txBody>
                  <a:tcPr anchor="ctr"/>
                </a:tc>
                <a:tc>
                  <a:txBody>
                    <a:bodyPr/>
                    <a:lstStyle/>
                    <a:p>
                      <a:pPr algn="ctr"/>
                      <a:r>
                        <a:rPr lang="es-ES" sz="1300" dirty="0" smtClean="0"/>
                        <a:t>118,8</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124,8</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113,3</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-4,6%</a:t>
                      </a:r>
                      <a:endParaRPr lang="es-ES" sz="1300" i="1" dirty="0">
                        <a:latin typeface="Arial" pitchFamily="34" charset="0"/>
                        <a:cs typeface="Arial" pitchFamily="34" charset="0"/>
                      </a:endParaRPr>
                    </a:p>
                  </a:txBody>
                  <a:tcPr marL="84406" marR="84406" anchor="ctr" anchorCtr="1"/>
                </a:tc>
                <a:tc>
                  <a:txBody>
                    <a:bodyPr/>
                    <a:lstStyle/>
                    <a:p>
                      <a:pPr algn="ctr"/>
                      <a:r>
                        <a:rPr lang="es-ES" sz="1300" dirty="0" smtClean="0"/>
                        <a:t>-9,2%</a:t>
                      </a:r>
                      <a:endParaRPr lang="es-ES" sz="1300" i="1" dirty="0">
                        <a:latin typeface="Arial" pitchFamily="34" charset="0"/>
                        <a:cs typeface="Arial" pitchFamily="34" charset="0"/>
                      </a:endParaRPr>
                    </a:p>
                  </a:txBody>
                  <a:tcPr marL="84406" marR="84406" anchor="ctr" anchorCtr="1"/>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a-ES" sz="1300" noProof="0" dirty="0" smtClean="0"/>
                        <a:t>Industrial: consum anual de 2.000 a 20.000 </a:t>
                      </a:r>
                      <a:r>
                        <a:rPr lang="ca-ES" sz="1300" noProof="0" dirty="0" err="1" smtClean="0"/>
                        <a:t>MWh</a:t>
                      </a:r>
                      <a:endParaRPr lang="ca-ES" sz="1300" noProof="0" dirty="0" smtClean="0">
                        <a:latin typeface="Arial" pitchFamily="34" charset="0"/>
                        <a:cs typeface="Arial" pitchFamily="34" charset="0"/>
                      </a:endParaRPr>
                    </a:p>
                  </a:txBody>
                  <a:tcPr anchor="ctr"/>
                </a:tc>
                <a:tc>
                  <a:txBody>
                    <a:bodyPr/>
                    <a:lstStyle/>
                    <a:p>
                      <a:pPr algn="ctr"/>
                      <a:r>
                        <a:rPr lang="es-ES" sz="1300" dirty="0" smtClean="0"/>
                        <a:t>106,5</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110,6</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95,5</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-10,3%</a:t>
                      </a:r>
                      <a:endParaRPr lang="es-ES" sz="1300" i="1" dirty="0">
                        <a:latin typeface="Arial" pitchFamily="34" charset="0"/>
                        <a:cs typeface="Arial" pitchFamily="34" charset="0"/>
                      </a:endParaRPr>
                    </a:p>
                  </a:txBody>
                  <a:tcPr marL="84406" marR="84406" anchor="ctr" anchorCtr="1"/>
                </a:tc>
                <a:tc>
                  <a:txBody>
                    <a:bodyPr/>
                    <a:lstStyle/>
                    <a:p>
                      <a:pPr algn="ctr"/>
                      <a:r>
                        <a:rPr lang="es-ES" sz="1300" dirty="0" smtClean="0"/>
                        <a:t>-13,7%</a:t>
                      </a:r>
                      <a:endParaRPr lang="es-ES" sz="1300" i="1" dirty="0">
                        <a:latin typeface="Arial" pitchFamily="34" charset="0"/>
                        <a:cs typeface="Arial" pitchFamily="34" charset="0"/>
                      </a:endParaRPr>
                    </a:p>
                  </a:txBody>
                  <a:tcPr marL="84406" marR="84406" anchor="ctr" anchorCtr="1"/>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a-ES" sz="1300" noProof="0" dirty="0" smtClean="0"/>
                        <a:t>Industrial: consum anual de 20.000</a:t>
                      </a:r>
                      <a:r>
                        <a:rPr lang="ca-ES" sz="1300" baseline="0" noProof="0" dirty="0" smtClean="0"/>
                        <a:t> a</a:t>
                      </a:r>
                      <a:r>
                        <a:rPr lang="ca-ES" sz="1300" noProof="0" dirty="0" smtClean="0"/>
                        <a:t> 70.000 </a:t>
                      </a:r>
                      <a:r>
                        <a:rPr lang="ca-ES" sz="1300" noProof="0" dirty="0" err="1" smtClean="0"/>
                        <a:t>MWh</a:t>
                      </a:r>
                      <a:endParaRPr lang="ca-ES" sz="1300" noProof="0" dirty="0" smtClean="0">
                        <a:latin typeface="Arial" pitchFamily="34" charset="0"/>
                        <a:cs typeface="Arial" pitchFamily="34" charset="0"/>
                      </a:endParaRPr>
                    </a:p>
                  </a:txBody>
                  <a:tcPr anchor="ctr"/>
                </a:tc>
                <a:tc>
                  <a:txBody>
                    <a:bodyPr/>
                    <a:lstStyle/>
                    <a:p>
                      <a:pPr algn="ctr"/>
                      <a:r>
                        <a:rPr lang="es-ES" sz="1300" dirty="0" smtClean="0"/>
                        <a:t>93,0</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94,7</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81,6</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-12,3%</a:t>
                      </a:r>
                      <a:endParaRPr lang="es-ES" sz="1300" i="1" dirty="0">
                        <a:latin typeface="Arial" pitchFamily="34" charset="0"/>
                        <a:cs typeface="Arial" pitchFamily="34" charset="0"/>
                      </a:endParaRPr>
                    </a:p>
                  </a:txBody>
                  <a:tcPr marL="84406" marR="84406" anchor="ctr" anchorCtr="1"/>
                </a:tc>
                <a:tc>
                  <a:txBody>
                    <a:bodyPr/>
                    <a:lstStyle/>
                    <a:p>
                      <a:pPr algn="ctr"/>
                      <a:r>
                        <a:rPr lang="es-ES" sz="1300" dirty="0" smtClean="0"/>
                        <a:t>-13,8%</a:t>
                      </a:r>
                      <a:endParaRPr lang="es-ES" sz="1300" i="1" dirty="0">
                        <a:latin typeface="Arial" pitchFamily="34" charset="0"/>
                        <a:cs typeface="Arial" pitchFamily="34" charset="0"/>
                      </a:endParaRPr>
                    </a:p>
                  </a:txBody>
                  <a:tcPr marL="84406" marR="84406" anchor="ctr" anchorCtr="1"/>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a-ES" sz="1300" noProof="0" dirty="0" smtClean="0"/>
                        <a:t>Industrial: consum anual de 70.000 a 150.000 </a:t>
                      </a:r>
                      <a:r>
                        <a:rPr lang="ca-ES" sz="1300" noProof="0" dirty="0" err="1" smtClean="0"/>
                        <a:t>MWh</a:t>
                      </a:r>
                      <a:endParaRPr lang="ca-ES" sz="1300" noProof="0" dirty="0" smtClean="0">
                        <a:latin typeface="Arial" pitchFamily="34" charset="0"/>
                        <a:cs typeface="Arial" pitchFamily="34" charset="0"/>
                      </a:endParaRPr>
                    </a:p>
                  </a:txBody>
                  <a:tcPr anchor="ctr"/>
                </a:tc>
                <a:tc>
                  <a:txBody>
                    <a:bodyPr/>
                    <a:lstStyle/>
                    <a:p>
                      <a:pPr algn="ctr"/>
                      <a:r>
                        <a:rPr lang="es-ES" sz="1300" dirty="0" smtClean="0"/>
                        <a:t>81,9</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81,1</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79,7</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-2,7%</a:t>
                      </a:r>
                      <a:endParaRPr lang="es-ES" sz="1300" i="1" dirty="0">
                        <a:latin typeface="Arial" pitchFamily="34" charset="0"/>
                        <a:cs typeface="Arial" pitchFamily="34" charset="0"/>
                      </a:endParaRPr>
                    </a:p>
                  </a:txBody>
                  <a:tcPr marL="84406" marR="84406" anchor="ctr" anchorCtr="1"/>
                </a:tc>
                <a:tc>
                  <a:txBody>
                    <a:bodyPr/>
                    <a:lstStyle/>
                    <a:p>
                      <a:pPr algn="ctr"/>
                      <a:r>
                        <a:rPr lang="es-ES" sz="1300" dirty="0" smtClean="0"/>
                        <a:t>-1,7%</a:t>
                      </a:r>
                      <a:endParaRPr lang="es-ES" sz="1300" i="1" dirty="0">
                        <a:latin typeface="Arial" pitchFamily="34" charset="0"/>
                        <a:cs typeface="Arial" pitchFamily="34" charset="0"/>
                      </a:endParaRPr>
                    </a:p>
                  </a:txBody>
                  <a:tcPr marL="84406" marR="84406" anchor="ctr" anchorCtr="1"/>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a-ES" sz="1300" noProof="0" dirty="0" smtClean="0"/>
                        <a:t>Industrial: consum anual &gt;</a:t>
                      </a:r>
                      <a:r>
                        <a:rPr lang="ca-ES" sz="1300" baseline="0" noProof="0" dirty="0" smtClean="0"/>
                        <a:t> 150.000 </a:t>
                      </a:r>
                      <a:r>
                        <a:rPr lang="ca-ES" sz="1300" baseline="0" noProof="0" dirty="0" err="1" smtClean="0"/>
                        <a:t>MWh</a:t>
                      </a:r>
                      <a:endParaRPr lang="ca-ES" sz="1300" noProof="0" dirty="0" smtClean="0">
                        <a:latin typeface="Arial" pitchFamily="34" charset="0"/>
                        <a:cs typeface="Arial" pitchFamily="34" charset="0"/>
                      </a:endParaRPr>
                    </a:p>
                  </a:txBody>
                  <a:tcPr anchor="ctr"/>
                </a:tc>
                <a:tc>
                  <a:txBody>
                    <a:bodyPr/>
                    <a:lstStyle/>
                    <a:p>
                      <a:pPr algn="ctr"/>
                      <a:r>
                        <a:rPr lang="es-ES" sz="1300" dirty="0" smtClean="0"/>
                        <a:t>-</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75,2</a:t>
                      </a:r>
                      <a:endParaRPr lang="es-ES" sz="1300" dirty="0">
                        <a:latin typeface="Arial" pitchFamily="34" charset="0"/>
                        <a:cs typeface="Arial" pitchFamily="34" charset="0"/>
                      </a:endParaRPr>
                    </a:p>
                  </a:txBody>
                  <a:tcPr marL="84406" marR="84406" anchor="ctr" anchorCtr="1"/>
                </a:tc>
                <a:tc>
                  <a:txBody>
                    <a:bodyPr/>
                    <a:lstStyle/>
                    <a:p>
                      <a:pPr algn="ctr"/>
                      <a:r>
                        <a:rPr lang="es-ES" sz="1300" dirty="0" smtClean="0"/>
                        <a:t>-</a:t>
                      </a:r>
                      <a:endParaRPr lang="es-ES" sz="1300" i="1" dirty="0">
                        <a:latin typeface="Arial" pitchFamily="34" charset="0"/>
                        <a:cs typeface="Arial" pitchFamily="34" charset="0"/>
                      </a:endParaRPr>
                    </a:p>
                  </a:txBody>
                  <a:tcPr marL="84406" marR="84406" anchor="ctr" anchorCtr="1"/>
                </a:tc>
                <a:tc>
                  <a:txBody>
                    <a:bodyPr/>
                    <a:lstStyle/>
                    <a:p>
                      <a:pPr algn="ctr"/>
                      <a:r>
                        <a:rPr lang="es-ES" sz="1300" dirty="0" smtClean="0"/>
                        <a:t>-</a:t>
                      </a:r>
                      <a:endParaRPr lang="es-ES" sz="1300" i="1" dirty="0">
                        <a:latin typeface="Arial" pitchFamily="34" charset="0"/>
                        <a:cs typeface="Arial" pitchFamily="34" charset="0"/>
                      </a:endParaRPr>
                    </a:p>
                  </a:txBody>
                  <a:tcPr marL="84406" marR="84406" anchor="ctr" anchorCtr="1"/>
                </a:tc>
              </a:tr>
            </a:tbl>
          </a:graphicData>
        </a:graphic>
      </p:graphicFrame>
      <p:sp>
        <p:nvSpPr>
          <p:cNvPr id="2" name="Fletxa dreta 1"/>
          <p:cNvSpPr/>
          <p:nvPr/>
        </p:nvSpPr>
        <p:spPr bwMode="auto">
          <a:xfrm>
            <a:off x="233715" y="3420836"/>
            <a:ext cx="370440" cy="228600"/>
          </a:xfrm>
          <a:prstGeom prst="rightArrow">
            <a:avLst/>
          </a:prstGeom>
          <a:solidFill>
            <a:srgbClr val="B8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ca-ES" sz="1600" b="1" i="0" u="none" strike="noStrike" cap="none" normalizeH="0" baseline="0" smtClean="0">
              <a:ln>
                <a:noFill/>
              </a:ln>
              <a:solidFill>
                <a:schemeClr val="tx1"/>
              </a:solidFill>
              <a:effectLst/>
              <a:latin typeface="Arial" pitchFamily="34" charset="0"/>
            </a:endParaRPr>
          </a:p>
        </p:txBody>
      </p:sp>
      <p:sp>
        <p:nvSpPr>
          <p:cNvPr id="9" name="Text Box 3"/>
          <p:cNvSpPr txBox="1">
            <a:spLocks noChangeArrowheads="1"/>
          </p:cNvSpPr>
          <p:nvPr/>
        </p:nvSpPr>
        <p:spPr>
          <a:xfrm>
            <a:off x="644548" y="1677528"/>
            <a:ext cx="8574491" cy="388938"/>
          </a:xfrm>
          <a:prstGeom prst="rect">
            <a:avLst/>
          </a:prstGeom>
        </p:spPr>
        <p:txBody>
          <a:bodyPr lIns="0" tIns="0" rIns="0" bIns="0"/>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ctr" defTabSz="854075">
              <a:buFont typeface="Arial" charset="0"/>
              <a:buNone/>
            </a:pPr>
            <a:r>
              <a:rPr lang="ca-ES" sz="2000" b="1" dirty="0" smtClean="0">
                <a:solidFill>
                  <a:srgbClr val="C00000"/>
                </a:solidFill>
                <a:latin typeface="Arial" charset="0"/>
                <a:cs typeface="Arial" charset="0"/>
              </a:rPr>
              <a:t>Preu de l’energia elèctrica en el 2n semestre de 2015 (€/</a:t>
            </a:r>
            <a:r>
              <a:rPr lang="ca-ES" sz="2000" b="1" dirty="0" err="1" smtClean="0">
                <a:solidFill>
                  <a:srgbClr val="C00000"/>
                </a:solidFill>
                <a:latin typeface="Arial" charset="0"/>
                <a:cs typeface="Arial" charset="0"/>
              </a:rPr>
              <a:t>MWh</a:t>
            </a:r>
            <a:r>
              <a:rPr lang="ca-ES" sz="2000" b="1" dirty="0" smtClean="0">
                <a:solidFill>
                  <a:srgbClr val="C00000"/>
                </a:solidFill>
                <a:latin typeface="Arial" charset="0"/>
                <a:cs typeface="Arial" charset="0"/>
              </a:rPr>
              <a:t>)  </a:t>
            </a:r>
          </a:p>
          <a:p>
            <a:pPr algn="ctr" defTabSz="854075"/>
            <a:endParaRPr lang="ca-ES" sz="2000" b="1" dirty="0" smtClean="0">
              <a:solidFill>
                <a:srgbClr val="C00000"/>
              </a:solidFill>
              <a:latin typeface="Arial" charset="0"/>
              <a:cs typeface="Arial" charset="0"/>
            </a:endParaRPr>
          </a:p>
        </p:txBody>
      </p:sp>
      <p:sp>
        <p:nvSpPr>
          <p:cNvPr id="10" name="8 Rectángulo"/>
          <p:cNvSpPr/>
          <p:nvPr/>
        </p:nvSpPr>
        <p:spPr>
          <a:xfrm>
            <a:off x="767011" y="1037158"/>
            <a:ext cx="8424936" cy="400110"/>
          </a:xfrm>
          <a:prstGeom prst="rect">
            <a:avLst/>
          </a:prstGeom>
        </p:spPr>
        <p:txBody>
          <a:bodyPr wrap="square">
            <a:spAutoFit/>
          </a:bodyPr>
          <a:lstStyle/>
          <a:p>
            <a:pPr lvl="0"/>
            <a:r>
              <a:rPr lang="ca-ES" sz="2000" b="1" dirty="0">
                <a:solidFill>
                  <a:srgbClr val="B80000"/>
                </a:solidFill>
              </a:rPr>
              <a:t>P</a:t>
            </a:r>
            <a:r>
              <a:rPr lang="ca-ES" sz="2000" b="1" dirty="0" smtClean="0">
                <a:solidFill>
                  <a:srgbClr val="B80000"/>
                </a:solidFill>
              </a:rPr>
              <a:t>reus de l’energia elèctrica i gas natural</a:t>
            </a:r>
          </a:p>
        </p:txBody>
      </p:sp>
      <p:sp>
        <p:nvSpPr>
          <p:cNvPr id="12" name="11 Rectángulo"/>
          <p:cNvSpPr/>
          <p:nvPr/>
        </p:nvSpPr>
        <p:spPr>
          <a:xfrm>
            <a:off x="735513" y="655520"/>
            <a:ext cx="8424936" cy="400110"/>
          </a:xfrm>
          <a:prstGeom prst="rect">
            <a:avLst/>
          </a:prstGeom>
        </p:spPr>
        <p:txBody>
          <a:bodyPr wrap="square">
            <a:spAutoFit/>
          </a:bodyPr>
          <a:lstStyle/>
          <a:p>
            <a:pPr lvl="0"/>
            <a:r>
              <a:rPr lang="ca-ES" sz="2000" b="1" dirty="0" smtClean="0">
                <a:solidFill>
                  <a:srgbClr val="B80000"/>
                </a:solidFill>
              </a:rPr>
              <a:t>1. MODEL ENERGÈTIC ACTUAL</a:t>
            </a:r>
          </a:p>
        </p:txBody>
      </p:sp>
      <p:sp>
        <p:nvSpPr>
          <p:cNvPr id="11" name="10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5541965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ext Box 3"/>
          <p:cNvSpPr txBox="1">
            <a:spLocks noChangeArrowheads="1"/>
          </p:cNvSpPr>
          <p:nvPr/>
        </p:nvSpPr>
        <p:spPr bwMode="auto">
          <a:xfrm>
            <a:off x="5348553" y="5638801"/>
            <a:ext cx="1998398" cy="723275"/>
          </a:xfrm>
          <a:prstGeom prst="rect">
            <a:avLst/>
          </a:prstGeom>
          <a:noFill/>
          <a:ln w="9525">
            <a:noFill/>
            <a:miter lim="800000"/>
            <a:headEnd/>
            <a:tailEnd/>
          </a:ln>
        </p:spPr>
        <p:txBody>
          <a:bodyPr>
            <a:spAutoFit/>
          </a:bodyPr>
          <a:lstStyle/>
          <a:p>
            <a:pPr eaLnBrk="0" hangingPunct="0"/>
            <a:endParaRPr lang="ca-ES" altLang="es-ES"/>
          </a:p>
        </p:txBody>
      </p:sp>
      <p:sp>
        <p:nvSpPr>
          <p:cNvPr id="27652" name="Rectangle 4"/>
          <p:cNvSpPr>
            <a:spLocks noChangeArrowheads="1"/>
          </p:cNvSpPr>
          <p:nvPr/>
        </p:nvSpPr>
        <p:spPr bwMode="auto">
          <a:xfrm>
            <a:off x="0" y="2814951"/>
            <a:ext cx="184731" cy="723275"/>
          </a:xfrm>
          <a:prstGeom prst="rect">
            <a:avLst/>
          </a:prstGeom>
          <a:noFill/>
          <a:ln w="9525">
            <a:noFill/>
            <a:miter lim="800000"/>
            <a:headEnd/>
            <a:tailEnd/>
          </a:ln>
        </p:spPr>
        <p:txBody>
          <a:bodyPr wrap="none" anchor="ctr">
            <a:spAutoFit/>
          </a:bodyPr>
          <a:lstStyle/>
          <a:p>
            <a:pPr eaLnBrk="0" hangingPunct="0"/>
            <a:endParaRPr lang="es-ES" altLang="es-ES"/>
          </a:p>
        </p:txBody>
      </p:sp>
      <p:sp>
        <p:nvSpPr>
          <p:cNvPr id="27653" name="Rectangle 5"/>
          <p:cNvSpPr>
            <a:spLocks noChangeArrowheads="1"/>
          </p:cNvSpPr>
          <p:nvPr/>
        </p:nvSpPr>
        <p:spPr bwMode="auto">
          <a:xfrm>
            <a:off x="0" y="2843526"/>
            <a:ext cx="184731" cy="723275"/>
          </a:xfrm>
          <a:prstGeom prst="rect">
            <a:avLst/>
          </a:prstGeom>
          <a:noFill/>
          <a:ln w="9525">
            <a:noFill/>
            <a:miter lim="800000"/>
            <a:headEnd/>
            <a:tailEnd/>
          </a:ln>
        </p:spPr>
        <p:txBody>
          <a:bodyPr wrap="none" anchor="ctr">
            <a:spAutoFit/>
          </a:bodyPr>
          <a:lstStyle/>
          <a:p>
            <a:pPr eaLnBrk="0" hangingPunct="0"/>
            <a:endParaRPr lang="es-ES" altLang="es-ES"/>
          </a:p>
        </p:txBody>
      </p:sp>
      <p:sp>
        <p:nvSpPr>
          <p:cNvPr id="2" name="Fletxa dreta 1"/>
          <p:cNvSpPr/>
          <p:nvPr/>
        </p:nvSpPr>
        <p:spPr bwMode="auto">
          <a:xfrm>
            <a:off x="211782" y="3309626"/>
            <a:ext cx="370440" cy="228600"/>
          </a:xfrm>
          <a:prstGeom prst="rightArrow">
            <a:avLst/>
          </a:prstGeom>
          <a:solidFill>
            <a:srgbClr val="B8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ca-ES" sz="1600" b="1" i="0" u="none" strike="noStrike" cap="none" normalizeH="0" baseline="0" smtClean="0">
              <a:ln>
                <a:noFill/>
              </a:ln>
              <a:solidFill>
                <a:schemeClr val="tx1"/>
              </a:solidFill>
              <a:effectLst/>
              <a:latin typeface="Arial" pitchFamily="34" charset="0"/>
            </a:endParaRPr>
          </a:p>
        </p:txBody>
      </p:sp>
      <p:graphicFrame>
        <p:nvGraphicFramePr>
          <p:cNvPr id="10" name="9 Tabla"/>
          <p:cNvGraphicFramePr>
            <a:graphicFrameLocks noGrp="1"/>
          </p:cNvGraphicFramePr>
          <p:nvPr>
            <p:extLst>
              <p:ext uri="{D42A27DB-BD31-4B8C-83A1-F6EECF244321}">
                <p14:modId xmlns:p14="http://schemas.microsoft.com/office/powerpoint/2010/main" xmlns="" val="360002407"/>
              </p:ext>
            </p:extLst>
          </p:nvPr>
        </p:nvGraphicFramePr>
        <p:xfrm>
          <a:off x="636811" y="2494870"/>
          <a:ext cx="8776610" cy="2966720"/>
        </p:xfrm>
        <a:graphic>
          <a:graphicData uri="http://schemas.openxmlformats.org/drawingml/2006/table">
            <a:tbl>
              <a:tblPr firstRow="1" bandRow="1">
                <a:tableStyleId>{9DCAF9ED-07DC-4A11-8D7F-57B35C25682E}</a:tableStyleId>
              </a:tblPr>
              <a:tblGrid>
                <a:gridCol w="4245429"/>
                <a:gridCol w="800103"/>
                <a:gridCol w="685800"/>
                <a:gridCol w="957108"/>
                <a:gridCol w="1181935"/>
                <a:gridCol w="906235"/>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a-ES" sz="1300" noProof="0" dirty="0" smtClean="0"/>
                        <a:t>Tipus</a:t>
                      </a:r>
                      <a:r>
                        <a:rPr lang="ca-ES" sz="1300" baseline="0" noProof="0" dirty="0" smtClean="0"/>
                        <a:t> de consumidor</a:t>
                      </a:r>
                      <a:endParaRPr lang="ca-ES" sz="1300" noProof="0" dirty="0" smtClean="0">
                        <a:latin typeface="Arial" pitchFamily="34" charset="0"/>
                        <a:cs typeface="Arial" pitchFamily="34" charset="0"/>
                      </a:endParaRPr>
                    </a:p>
                  </a:txBody>
                  <a:tcPr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300" dirty="0" smtClean="0"/>
                        <a:t>UE-28</a:t>
                      </a:r>
                      <a:endParaRPr lang="es-ES" sz="1300" dirty="0" smtClean="0">
                        <a:latin typeface="Arial" pitchFamily="34" charset="0"/>
                        <a:cs typeface="Arial" pitchFamily="34" charset="0"/>
                      </a:endParaRPr>
                    </a:p>
                  </a:txBody>
                  <a:tcPr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300" dirty="0" smtClean="0"/>
                        <a:t>EZ</a:t>
                      </a:r>
                      <a:endParaRPr lang="es-ES" sz="1300" dirty="0" smtClean="0">
                        <a:latin typeface="Arial" pitchFamily="34" charset="0"/>
                        <a:cs typeface="Arial" pitchFamily="34" charset="0"/>
                      </a:endParaRPr>
                    </a:p>
                  </a:txBody>
                  <a:tcPr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300" dirty="0" smtClean="0"/>
                        <a:t>ESPANYA</a:t>
                      </a:r>
                      <a:endParaRPr lang="es-ES" sz="1300" dirty="0" smtClean="0">
                        <a:latin typeface="Arial" pitchFamily="34" charset="0"/>
                        <a:cs typeface="Arial" pitchFamily="34" charset="0"/>
                      </a:endParaRPr>
                    </a:p>
                  </a:txBody>
                  <a:tcPr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300" dirty="0" smtClean="0"/>
                        <a:t>ES vs UE-28</a:t>
                      </a:r>
                      <a:endParaRPr lang="es-ES" sz="1300" i="1" dirty="0" smtClean="0">
                        <a:latin typeface="Arial" pitchFamily="34" charset="0"/>
                        <a:cs typeface="Arial" pitchFamily="34" charset="0"/>
                      </a:endParaRPr>
                    </a:p>
                  </a:txBody>
                  <a:tcPr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300" dirty="0" smtClean="0"/>
                        <a:t>ES vs EZ</a:t>
                      </a:r>
                      <a:endParaRPr lang="es-ES" sz="1300" i="1" dirty="0" smtClean="0">
                        <a:latin typeface="Arial" pitchFamily="34" charset="0"/>
                        <a:cs typeface="Arial" pitchFamily="34" charset="0"/>
                      </a:endParaRPr>
                    </a:p>
                  </a:txBody>
                  <a:tcPr anchor="b"/>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a-ES" sz="1300" kern="1200" noProof="0" dirty="0" smtClean="0"/>
                        <a:t>Domèstic/Comercial: consum anual &lt; 5,6 </a:t>
                      </a:r>
                      <a:r>
                        <a:rPr lang="ca-ES" sz="1300" kern="1200" noProof="0" dirty="0" err="1" smtClean="0"/>
                        <a:t>MWh</a:t>
                      </a:r>
                      <a:endParaRPr lang="ca-ES" sz="1300" kern="1200" noProof="0" dirty="0" smtClean="0">
                        <a:solidFill>
                          <a:schemeClr val="dk1"/>
                        </a:solidFill>
                        <a:latin typeface="Arial" pitchFamily="34" charset="0"/>
                        <a:ea typeface="+mn-ea"/>
                        <a:cs typeface="Arial" pitchFamily="34" charset="0"/>
                      </a:endParaRPr>
                    </a:p>
                  </a:txBody>
                  <a:tcPr anchor="ctr"/>
                </a:tc>
                <a:tc>
                  <a:txBody>
                    <a:bodyPr/>
                    <a:lstStyle/>
                    <a:p>
                      <a:pPr algn="ctr" fontAlgn="b"/>
                      <a:r>
                        <a:rPr lang="es-ES" sz="1300" u="none" strike="noStrike" dirty="0" smtClean="0"/>
                        <a:t>108,0</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120,8</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119,2</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10,4%</a:t>
                      </a:r>
                      <a:endParaRPr lang="es-ES" sz="1300" b="0" i="1" u="none" strike="noStrike" dirty="0">
                        <a:solidFill>
                          <a:srgbClr val="000000"/>
                        </a:solidFill>
                        <a:latin typeface="Arial"/>
                      </a:endParaRPr>
                    </a:p>
                  </a:txBody>
                  <a:tcPr marL="0" marR="0" marT="0" marB="0" anchor="ctr"/>
                </a:tc>
                <a:tc>
                  <a:txBody>
                    <a:bodyPr/>
                    <a:lstStyle/>
                    <a:p>
                      <a:pPr algn="ctr" fontAlgn="b"/>
                      <a:r>
                        <a:rPr lang="es-ES" sz="1300" u="none" strike="noStrike" dirty="0" smtClean="0"/>
                        <a:t>-1,3%</a:t>
                      </a:r>
                      <a:endParaRPr lang="es-ES" sz="1300" b="0" i="1" u="none" strike="noStrike" dirty="0">
                        <a:solidFill>
                          <a:srgbClr val="000000"/>
                        </a:solidFill>
                        <a:latin typeface="Arial"/>
                      </a:endParaRPr>
                    </a:p>
                  </a:txBody>
                  <a:tcPr marL="0" marR="0" marT="0" marB="0" anchor="ct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a-ES" sz="1300" kern="1200" noProof="0" dirty="0" smtClean="0"/>
                        <a:t>Domèstic/Comercial: consum anual de 5,6 a 56 </a:t>
                      </a:r>
                      <a:r>
                        <a:rPr lang="ca-ES" sz="1300" kern="1200" noProof="0" dirty="0" err="1" smtClean="0"/>
                        <a:t>MWh</a:t>
                      </a:r>
                      <a:endParaRPr lang="ca-ES" sz="1300" kern="1200" noProof="0" dirty="0" smtClean="0">
                        <a:solidFill>
                          <a:schemeClr val="dk1"/>
                        </a:solidFill>
                        <a:latin typeface="Arial" pitchFamily="34" charset="0"/>
                        <a:ea typeface="+mn-ea"/>
                        <a:cs typeface="Arial" pitchFamily="34" charset="0"/>
                      </a:endParaRPr>
                    </a:p>
                  </a:txBody>
                  <a:tcPr anchor="ctr"/>
                </a:tc>
                <a:tc>
                  <a:txBody>
                    <a:bodyPr/>
                    <a:lstStyle/>
                    <a:p>
                      <a:pPr algn="ctr" fontAlgn="b"/>
                      <a:r>
                        <a:rPr lang="es-ES" sz="1300" u="none" strike="noStrike" dirty="0" smtClean="0"/>
                        <a:t>70,7</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76,3</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93,1</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31,7%</a:t>
                      </a:r>
                      <a:endParaRPr lang="es-ES" sz="1300" b="0" i="1" u="none" strike="noStrike" dirty="0">
                        <a:solidFill>
                          <a:srgbClr val="000000"/>
                        </a:solidFill>
                        <a:latin typeface="Arial"/>
                      </a:endParaRPr>
                    </a:p>
                  </a:txBody>
                  <a:tcPr marL="0" marR="0" marT="0" marB="0" anchor="ctr"/>
                </a:tc>
                <a:tc>
                  <a:txBody>
                    <a:bodyPr/>
                    <a:lstStyle/>
                    <a:p>
                      <a:pPr algn="ctr" fontAlgn="b"/>
                      <a:r>
                        <a:rPr lang="es-ES" sz="1300" u="none" strike="noStrike" dirty="0" smtClean="0"/>
                        <a:t>22,0%</a:t>
                      </a:r>
                      <a:endParaRPr lang="es-ES" sz="1300" b="0" i="1" u="none" strike="noStrike" dirty="0">
                        <a:solidFill>
                          <a:srgbClr val="000000"/>
                        </a:solidFill>
                        <a:latin typeface="Arial"/>
                      </a:endParaRPr>
                    </a:p>
                  </a:txBody>
                  <a:tcPr marL="0" marR="0" marT="0" marB="0" anchor="ctr"/>
                </a:tc>
              </a:tr>
              <a:tr h="370840">
                <a:tc>
                  <a:txBody>
                    <a:bodyPr/>
                    <a:lstStyle/>
                    <a:p>
                      <a:pPr algn="l"/>
                      <a:r>
                        <a:rPr lang="ca-ES" sz="1300" noProof="0" dirty="0" smtClean="0"/>
                        <a:t>Industrial: consum anual &lt; 280 </a:t>
                      </a:r>
                      <a:r>
                        <a:rPr lang="ca-ES" sz="1300" noProof="0" dirty="0" err="1" smtClean="0"/>
                        <a:t>MWh</a:t>
                      </a:r>
                      <a:endParaRPr lang="ca-ES" sz="1300" i="1" noProof="0" dirty="0" smtClean="0">
                        <a:latin typeface="Arial" pitchFamily="34" charset="0"/>
                        <a:cs typeface="Arial" pitchFamily="34" charset="0"/>
                      </a:endParaRPr>
                    </a:p>
                  </a:txBody>
                  <a:tcPr anchor="ctr"/>
                </a:tc>
                <a:tc>
                  <a:txBody>
                    <a:bodyPr/>
                    <a:lstStyle/>
                    <a:p>
                      <a:pPr algn="ctr" fontAlgn="b"/>
                      <a:r>
                        <a:rPr lang="es-ES" sz="1300" u="none" strike="noStrike" dirty="0" smtClean="0"/>
                        <a:t>52,0</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52,7</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52,5</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1,0%</a:t>
                      </a:r>
                      <a:endParaRPr lang="es-ES" sz="1300" b="0" i="1" u="none" strike="noStrike" dirty="0">
                        <a:solidFill>
                          <a:srgbClr val="000000"/>
                        </a:solidFill>
                        <a:latin typeface="Arial"/>
                      </a:endParaRPr>
                    </a:p>
                  </a:txBody>
                  <a:tcPr marL="0" marR="0" marT="0" marB="0" anchor="ctr"/>
                </a:tc>
                <a:tc>
                  <a:txBody>
                    <a:bodyPr/>
                    <a:lstStyle/>
                    <a:p>
                      <a:pPr algn="ctr" fontAlgn="b"/>
                      <a:r>
                        <a:rPr lang="es-ES" sz="1300" u="none" strike="noStrike" dirty="0" smtClean="0"/>
                        <a:t>-0,4%</a:t>
                      </a:r>
                      <a:endParaRPr lang="es-ES" sz="1300" b="0" i="1" u="none" strike="noStrike" dirty="0">
                        <a:solidFill>
                          <a:srgbClr val="000000"/>
                        </a:solidFill>
                        <a:latin typeface="Arial"/>
                      </a:endParaRPr>
                    </a:p>
                  </a:txBody>
                  <a:tcPr marL="0" marR="0" marT="0" marB="0" anchor="ctr"/>
                </a:tc>
              </a:tr>
              <a:tr h="370840">
                <a:tc>
                  <a:txBody>
                    <a:bodyPr/>
                    <a:lstStyle/>
                    <a:p>
                      <a:pPr algn="l"/>
                      <a:r>
                        <a:rPr lang="ca-ES" sz="1300" noProof="0" dirty="0" smtClean="0"/>
                        <a:t>Industrial: consum anual de 280 a 2.800 </a:t>
                      </a:r>
                      <a:r>
                        <a:rPr lang="ca-ES" sz="1300" noProof="0" dirty="0" err="1" smtClean="0"/>
                        <a:t>MWh</a:t>
                      </a:r>
                      <a:endParaRPr lang="ca-ES" sz="1300" i="1" noProof="0" dirty="0">
                        <a:latin typeface="Arial" pitchFamily="34" charset="0"/>
                        <a:cs typeface="Arial" pitchFamily="34" charset="0"/>
                      </a:endParaRPr>
                    </a:p>
                  </a:txBody>
                  <a:tcPr anchor="ctr"/>
                </a:tc>
                <a:tc>
                  <a:txBody>
                    <a:bodyPr/>
                    <a:lstStyle/>
                    <a:p>
                      <a:pPr algn="ctr" fontAlgn="b"/>
                      <a:r>
                        <a:rPr lang="es-ES" sz="1300" u="none" strike="noStrike" dirty="0" smtClean="0"/>
                        <a:t>42,2</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43,4</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39,6</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-6,2%</a:t>
                      </a:r>
                      <a:endParaRPr lang="es-ES" sz="1300" b="0" i="1" u="none" strike="noStrike" dirty="0">
                        <a:solidFill>
                          <a:srgbClr val="000000"/>
                        </a:solidFill>
                        <a:latin typeface="Arial"/>
                      </a:endParaRPr>
                    </a:p>
                  </a:txBody>
                  <a:tcPr marL="0" marR="0" marT="0" marB="0" anchor="ctr"/>
                </a:tc>
                <a:tc>
                  <a:txBody>
                    <a:bodyPr/>
                    <a:lstStyle/>
                    <a:p>
                      <a:pPr algn="ctr" fontAlgn="b"/>
                      <a:r>
                        <a:rPr lang="es-ES" sz="1300" u="none" strike="noStrike" dirty="0" smtClean="0"/>
                        <a:t>-8,8%</a:t>
                      </a:r>
                      <a:endParaRPr lang="es-ES" sz="1300" b="0" i="1" u="none" strike="noStrike" dirty="0">
                        <a:solidFill>
                          <a:srgbClr val="000000"/>
                        </a:solidFill>
                        <a:latin typeface="Arial"/>
                      </a:endParaRPr>
                    </a:p>
                  </a:txBody>
                  <a:tcPr marL="0" marR="0" marT="0" marB="0" anchor="ctr"/>
                </a:tc>
              </a:tr>
              <a:tr h="370840">
                <a:tc>
                  <a:txBody>
                    <a:bodyPr/>
                    <a:lstStyle/>
                    <a:p>
                      <a:pPr algn="l"/>
                      <a:r>
                        <a:rPr lang="ca-ES" sz="1300" noProof="0" dirty="0" smtClean="0"/>
                        <a:t>Industrial: consum anual de 2.800 a</a:t>
                      </a:r>
                      <a:r>
                        <a:rPr lang="ca-ES" sz="1300" baseline="0" noProof="0" dirty="0" smtClean="0"/>
                        <a:t> 28.000 </a:t>
                      </a:r>
                      <a:r>
                        <a:rPr lang="ca-ES" sz="1300" baseline="0" noProof="0" dirty="0" err="1" smtClean="0"/>
                        <a:t>MWh</a:t>
                      </a:r>
                      <a:endParaRPr lang="ca-ES" sz="1300" i="1" noProof="0" dirty="0" smtClean="0">
                        <a:latin typeface="Arial" pitchFamily="34" charset="0"/>
                        <a:cs typeface="Arial" pitchFamily="34" charset="0"/>
                      </a:endParaRPr>
                    </a:p>
                  </a:txBody>
                  <a:tcPr anchor="ctr"/>
                </a:tc>
                <a:tc>
                  <a:txBody>
                    <a:bodyPr/>
                    <a:lstStyle/>
                    <a:p>
                      <a:pPr algn="ctr" fontAlgn="b"/>
                      <a:r>
                        <a:rPr lang="es-ES" sz="1300" u="none" strike="noStrike" dirty="0" smtClean="0"/>
                        <a:t>34,4</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34,8</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31,7</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-7,8%</a:t>
                      </a:r>
                      <a:endParaRPr lang="es-ES" sz="1300" b="0" i="1" u="none" strike="noStrike" dirty="0">
                        <a:solidFill>
                          <a:srgbClr val="000000"/>
                        </a:solidFill>
                        <a:latin typeface="Arial"/>
                      </a:endParaRPr>
                    </a:p>
                  </a:txBody>
                  <a:tcPr marL="0" marR="0" marT="0" marB="0" anchor="ctr"/>
                </a:tc>
                <a:tc>
                  <a:txBody>
                    <a:bodyPr/>
                    <a:lstStyle/>
                    <a:p>
                      <a:pPr algn="ctr" fontAlgn="b"/>
                      <a:r>
                        <a:rPr lang="es-ES" sz="1300" u="none" strike="noStrike" dirty="0" smtClean="0"/>
                        <a:t>-8,9%</a:t>
                      </a:r>
                      <a:endParaRPr lang="es-ES" sz="1300" b="0" i="1" u="none" strike="noStrike" dirty="0">
                        <a:solidFill>
                          <a:srgbClr val="000000"/>
                        </a:solidFill>
                        <a:latin typeface="Arial"/>
                      </a:endParaRPr>
                    </a:p>
                  </a:txBody>
                  <a:tcPr marL="0" marR="0" marT="0" marB="0" anchor="ctr"/>
                </a:tc>
              </a:tr>
              <a:tr h="370840">
                <a:tc>
                  <a:txBody>
                    <a:bodyPr/>
                    <a:lstStyle/>
                    <a:p>
                      <a:pPr algn="l"/>
                      <a:r>
                        <a:rPr lang="ca-ES" sz="1300" noProof="0" dirty="0" smtClean="0"/>
                        <a:t>Industrial: consum anual de 28.000 a</a:t>
                      </a:r>
                      <a:r>
                        <a:rPr lang="ca-ES" sz="1300" baseline="0" noProof="0" dirty="0" smtClean="0"/>
                        <a:t> 280.000 </a:t>
                      </a:r>
                      <a:r>
                        <a:rPr lang="ca-ES" sz="1300" baseline="0" noProof="0" dirty="0" err="1" smtClean="0"/>
                        <a:t>MWh</a:t>
                      </a:r>
                      <a:endParaRPr lang="ca-ES" sz="1300" i="1" noProof="0" dirty="0" smtClean="0">
                        <a:latin typeface="Arial" pitchFamily="34" charset="0"/>
                        <a:cs typeface="Arial" pitchFamily="34" charset="0"/>
                      </a:endParaRPr>
                    </a:p>
                  </a:txBody>
                  <a:tcPr anchor="ctr"/>
                </a:tc>
                <a:tc>
                  <a:txBody>
                    <a:bodyPr/>
                    <a:lstStyle/>
                    <a:p>
                      <a:pPr algn="ctr" fontAlgn="b"/>
                      <a:r>
                        <a:rPr lang="es-ES" sz="1300" u="none" strike="noStrike" dirty="0" smtClean="0"/>
                        <a:t>28,7</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29,0</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29,2</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1,7%</a:t>
                      </a:r>
                      <a:endParaRPr lang="es-ES" sz="1300" b="0" i="1" u="none" strike="noStrike" dirty="0">
                        <a:solidFill>
                          <a:srgbClr val="000000"/>
                        </a:solidFill>
                        <a:latin typeface="Arial"/>
                      </a:endParaRPr>
                    </a:p>
                  </a:txBody>
                  <a:tcPr marL="0" marR="0" marT="0" marB="0" anchor="ctr"/>
                </a:tc>
                <a:tc>
                  <a:txBody>
                    <a:bodyPr/>
                    <a:lstStyle/>
                    <a:p>
                      <a:pPr algn="ctr" fontAlgn="b"/>
                      <a:r>
                        <a:rPr lang="es-ES" sz="1300" u="none" strike="noStrike" dirty="0" smtClean="0"/>
                        <a:t>0,7%</a:t>
                      </a:r>
                      <a:endParaRPr lang="es-ES" sz="1300" b="0" i="1" u="none" strike="noStrike" dirty="0">
                        <a:solidFill>
                          <a:srgbClr val="000000"/>
                        </a:solidFill>
                        <a:latin typeface="Arial"/>
                      </a:endParaRPr>
                    </a:p>
                  </a:txBody>
                  <a:tcPr marL="0" marR="0" marT="0" marB="0" anchor="ctr"/>
                </a:tc>
              </a:tr>
              <a:tr h="370840">
                <a:tc>
                  <a:txBody>
                    <a:bodyPr/>
                    <a:lstStyle/>
                    <a:p>
                      <a:pPr algn="l"/>
                      <a:r>
                        <a:rPr lang="ca-ES" sz="1300" noProof="0" dirty="0" smtClean="0"/>
                        <a:t>Industrial: consum anual de 280.000 a 1.</a:t>
                      </a:r>
                      <a:r>
                        <a:rPr lang="ca-ES" sz="1300" baseline="0" noProof="0" dirty="0" smtClean="0"/>
                        <a:t>120.000 </a:t>
                      </a:r>
                      <a:r>
                        <a:rPr lang="ca-ES" sz="1300" baseline="0" noProof="0" dirty="0" err="1" smtClean="0"/>
                        <a:t>MWh</a:t>
                      </a:r>
                      <a:endParaRPr lang="ca-ES" sz="1300" i="1" noProof="0" dirty="0" smtClean="0">
                        <a:latin typeface="Arial" pitchFamily="34" charset="0"/>
                        <a:cs typeface="Arial" pitchFamily="34" charset="0"/>
                      </a:endParaRPr>
                    </a:p>
                  </a:txBody>
                  <a:tcPr anchor="ctr"/>
                </a:tc>
                <a:tc>
                  <a:txBody>
                    <a:bodyPr/>
                    <a:lstStyle/>
                    <a:p>
                      <a:pPr algn="ctr" fontAlgn="b"/>
                      <a:r>
                        <a:rPr lang="es-ES" sz="1300" u="none" strike="noStrike" dirty="0" smtClean="0"/>
                        <a:t>25,6</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26,1</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26,9</a:t>
                      </a:r>
                      <a:endParaRPr lang="es-ES" sz="1300" b="0" i="0" u="none" strike="noStrike" dirty="0">
                        <a:solidFill>
                          <a:srgbClr val="000000"/>
                        </a:solidFill>
                        <a:latin typeface="Arial"/>
                      </a:endParaRPr>
                    </a:p>
                  </a:txBody>
                  <a:tcPr marL="0" marR="0" marT="0" marB="0" anchor="ctr"/>
                </a:tc>
                <a:tc>
                  <a:txBody>
                    <a:bodyPr/>
                    <a:lstStyle/>
                    <a:p>
                      <a:pPr algn="ctr" fontAlgn="b"/>
                      <a:r>
                        <a:rPr lang="es-ES" sz="1300" u="none" strike="noStrike" dirty="0" smtClean="0"/>
                        <a:t>5,1%</a:t>
                      </a:r>
                      <a:endParaRPr lang="es-ES" sz="1300" b="0" i="1" u="none" strike="noStrike" dirty="0">
                        <a:solidFill>
                          <a:srgbClr val="000000"/>
                        </a:solidFill>
                        <a:latin typeface="Arial"/>
                      </a:endParaRPr>
                    </a:p>
                  </a:txBody>
                  <a:tcPr marL="0" marR="0" marT="0" marB="0" anchor="ctr"/>
                </a:tc>
                <a:tc>
                  <a:txBody>
                    <a:bodyPr/>
                    <a:lstStyle/>
                    <a:p>
                      <a:pPr algn="ctr" fontAlgn="b"/>
                      <a:r>
                        <a:rPr lang="es-ES" sz="1300" u="none" strike="noStrike" dirty="0" smtClean="0"/>
                        <a:t>3,1%</a:t>
                      </a:r>
                      <a:endParaRPr lang="es-ES" sz="1300" b="0" i="1" u="none" strike="noStrike" dirty="0">
                        <a:solidFill>
                          <a:srgbClr val="000000"/>
                        </a:solidFill>
                        <a:latin typeface="Arial"/>
                      </a:endParaRPr>
                    </a:p>
                  </a:txBody>
                  <a:tcPr marL="0" marR="0" marT="0" marB="0" anchor="ctr"/>
                </a:tc>
              </a:tr>
            </a:tbl>
          </a:graphicData>
        </a:graphic>
      </p:graphicFrame>
      <p:sp>
        <p:nvSpPr>
          <p:cNvPr id="11" name="Text Box 3"/>
          <p:cNvSpPr txBox="1">
            <a:spLocks noChangeArrowheads="1"/>
          </p:cNvSpPr>
          <p:nvPr/>
        </p:nvSpPr>
        <p:spPr>
          <a:xfrm>
            <a:off x="784296" y="1969621"/>
            <a:ext cx="8229600" cy="388938"/>
          </a:xfrm>
          <a:prstGeom prst="rect">
            <a:avLst/>
          </a:prstGeom>
        </p:spPr>
        <p:txBody>
          <a:bodyPr lIns="0" tIns="0" rIns="0" bIns="0"/>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ctr" defTabSz="854075">
              <a:buFont typeface="Arial" charset="0"/>
              <a:buNone/>
            </a:pPr>
            <a:r>
              <a:rPr lang="ca-ES" sz="2000" b="1" dirty="0" smtClean="0">
                <a:solidFill>
                  <a:srgbClr val="C00000"/>
                </a:solidFill>
                <a:latin typeface="Arial" charset="0"/>
                <a:cs typeface="Arial" charset="0"/>
              </a:rPr>
              <a:t>Preu del gas natural en el 2n semestre de 2015 (€/</a:t>
            </a:r>
            <a:r>
              <a:rPr lang="ca-ES" sz="2000" b="1" dirty="0" err="1" smtClean="0">
                <a:solidFill>
                  <a:srgbClr val="C00000"/>
                </a:solidFill>
                <a:latin typeface="Arial" charset="0"/>
                <a:cs typeface="Arial" charset="0"/>
              </a:rPr>
              <a:t>MWh</a:t>
            </a:r>
            <a:r>
              <a:rPr lang="ca-ES" sz="2000" b="1" dirty="0" smtClean="0">
                <a:solidFill>
                  <a:srgbClr val="C00000"/>
                </a:solidFill>
                <a:latin typeface="Arial" charset="0"/>
                <a:cs typeface="Arial" charset="0"/>
              </a:rPr>
              <a:t>)  </a:t>
            </a:r>
          </a:p>
          <a:p>
            <a:pPr algn="ctr" defTabSz="854075"/>
            <a:endParaRPr lang="ca-ES" sz="2000" b="1" dirty="0" smtClean="0">
              <a:solidFill>
                <a:srgbClr val="C00000"/>
              </a:solidFill>
              <a:latin typeface="Arial" charset="0"/>
              <a:cs typeface="Arial" charset="0"/>
            </a:endParaRPr>
          </a:p>
        </p:txBody>
      </p:sp>
      <p:sp>
        <p:nvSpPr>
          <p:cNvPr id="9" name="8 Rectángulo"/>
          <p:cNvSpPr/>
          <p:nvPr/>
        </p:nvSpPr>
        <p:spPr>
          <a:xfrm>
            <a:off x="735513" y="655520"/>
            <a:ext cx="8424936" cy="400110"/>
          </a:xfrm>
          <a:prstGeom prst="rect">
            <a:avLst/>
          </a:prstGeom>
        </p:spPr>
        <p:txBody>
          <a:bodyPr wrap="square">
            <a:spAutoFit/>
          </a:bodyPr>
          <a:lstStyle/>
          <a:p>
            <a:pPr lvl="0"/>
            <a:r>
              <a:rPr lang="ca-ES" sz="2000" b="1" dirty="0" smtClean="0">
                <a:solidFill>
                  <a:srgbClr val="B80000"/>
                </a:solidFill>
              </a:rPr>
              <a:t>1. MODEL ENERGÈTIC ACTUAL</a:t>
            </a:r>
          </a:p>
        </p:txBody>
      </p:sp>
      <p:sp>
        <p:nvSpPr>
          <p:cNvPr id="13" name="8 Rectángulo"/>
          <p:cNvSpPr/>
          <p:nvPr/>
        </p:nvSpPr>
        <p:spPr>
          <a:xfrm>
            <a:off x="767011" y="1037158"/>
            <a:ext cx="8424936" cy="400110"/>
          </a:xfrm>
          <a:prstGeom prst="rect">
            <a:avLst/>
          </a:prstGeom>
        </p:spPr>
        <p:txBody>
          <a:bodyPr wrap="square">
            <a:spAutoFit/>
          </a:bodyPr>
          <a:lstStyle/>
          <a:p>
            <a:pPr lvl="0"/>
            <a:r>
              <a:rPr lang="ca-ES" sz="2000" b="1" dirty="0">
                <a:solidFill>
                  <a:srgbClr val="B80000"/>
                </a:solidFill>
              </a:rPr>
              <a:t>P</a:t>
            </a:r>
            <a:r>
              <a:rPr lang="ca-ES" sz="2000" b="1" dirty="0" smtClean="0">
                <a:solidFill>
                  <a:srgbClr val="B80000"/>
                </a:solidFill>
              </a:rPr>
              <a:t>reus de l’energia elèctrica i gas natural</a:t>
            </a:r>
          </a:p>
        </p:txBody>
      </p:sp>
      <p:sp>
        <p:nvSpPr>
          <p:cNvPr id="12" name="11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4905130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3"/>
          <p:cNvSpPr txBox="1">
            <a:spLocks noChangeArrowheads="1"/>
          </p:cNvSpPr>
          <p:nvPr/>
        </p:nvSpPr>
        <p:spPr>
          <a:xfrm>
            <a:off x="186208" y="1390790"/>
            <a:ext cx="8640960" cy="3889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ctr" defTabSz="854075">
              <a:buFont typeface="Arial" charset="0"/>
              <a:buNone/>
            </a:pPr>
            <a:r>
              <a:rPr lang="ca-ES" sz="1600" b="1" dirty="0" smtClean="0">
                <a:solidFill>
                  <a:srgbClr val="C00000"/>
                </a:solidFill>
                <a:latin typeface="Arial" charset="0"/>
                <a:cs typeface="Arial" charset="0"/>
              </a:rPr>
              <a:t>Evolució del preu de l’energia elèctrica en el mercat europeu</a:t>
            </a:r>
          </a:p>
        </p:txBody>
      </p:sp>
      <p:sp>
        <p:nvSpPr>
          <p:cNvPr id="12" name="5 CuadroTexto"/>
          <p:cNvSpPr txBox="1">
            <a:spLocks noChangeArrowheads="1"/>
          </p:cNvSpPr>
          <p:nvPr/>
        </p:nvSpPr>
        <p:spPr bwMode="auto">
          <a:xfrm>
            <a:off x="561752" y="1607890"/>
            <a:ext cx="8640960" cy="584775"/>
          </a:xfrm>
          <a:prstGeom prst="rect">
            <a:avLst/>
          </a:prstGeom>
          <a:noFill/>
          <a:ln w="9525">
            <a:noFill/>
            <a:miter lim="800000"/>
            <a:headEnd/>
            <a:tailEnd/>
          </a:ln>
        </p:spPr>
        <p:txBody>
          <a:bodyPr wrap="square">
            <a:spAutoFit/>
          </a:bodyPr>
          <a:lstStyle/>
          <a:p>
            <a:pPr indent="-180975" algn="just">
              <a:defRPr/>
            </a:pPr>
            <a:r>
              <a:rPr lang="ca-ES" sz="1600" dirty="0" smtClean="0"/>
              <a:t>Comparativa dels preus mitjos trimestrals d’OMIE amb la resta de mercats europeus d’energia elèctrica des del 1r trimestre de 2009 fins al 3r trimestre de 2016. </a:t>
            </a:r>
            <a:r>
              <a:rPr lang="ca-ES" sz="1400" i="1" dirty="0" smtClean="0"/>
              <a:t>(Font: OMIE)</a:t>
            </a:r>
            <a:endParaRPr lang="ca-ES" sz="1400" i="1"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781854" y="5477328"/>
            <a:ext cx="6662738" cy="9636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624520" y="2201103"/>
            <a:ext cx="6613222" cy="33642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8 Rectángulo"/>
          <p:cNvSpPr/>
          <p:nvPr/>
        </p:nvSpPr>
        <p:spPr>
          <a:xfrm>
            <a:off x="767011" y="917090"/>
            <a:ext cx="8424936" cy="400110"/>
          </a:xfrm>
          <a:prstGeom prst="rect">
            <a:avLst/>
          </a:prstGeom>
        </p:spPr>
        <p:txBody>
          <a:bodyPr wrap="square">
            <a:spAutoFit/>
          </a:bodyPr>
          <a:lstStyle/>
          <a:p>
            <a:pPr lvl="0"/>
            <a:r>
              <a:rPr lang="ca-ES" sz="2000" b="1" dirty="0">
                <a:solidFill>
                  <a:srgbClr val="B80000"/>
                </a:solidFill>
              </a:rPr>
              <a:t>P</a:t>
            </a:r>
            <a:r>
              <a:rPr lang="ca-ES" sz="2000" b="1" dirty="0" smtClean="0">
                <a:solidFill>
                  <a:srgbClr val="B80000"/>
                </a:solidFill>
              </a:rPr>
              <a:t>reus de l’energia elèctrica i gas natural</a:t>
            </a:r>
          </a:p>
        </p:txBody>
      </p:sp>
      <p:sp>
        <p:nvSpPr>
          <p:cNvPr id="8" name="7 Rectángulo"/>
          <p:cNvSpPr/>
          <p:nvPr/>
        </p:nvSpPr>
        <p:spPr>
          <a:xfrm>
            <a:off x="735513" y="655520"/>
            <a:ext cx="8424936" cy="400110"/>
          </a:xfrm>
          <a:prstGeom prst="rect">
            <a:avLst/>
          </a:prstGeom>
        </p:spPr>
        <p:txBody>
          <a:bodyPr wrap="square">
            <a:spAutoFit/>
          </a:bodyPr>
          <a:lstStyle/>
          <a:p>
            <a:pPr lvl="0"/>
            <a:r>
              <a:rPr lang="ca-ES" sz="2000" b="1" dirty="0" smtClean="0">
                <a:solidFill>
                  <a:srgbClr val="B80000"/>
                </a:solidFill>
              </a:rPr>
              <a:t>1. MODEL ENERGÈTIC ACTUAL</a:t>
            </a:r>
          </a:p>
        </p:txBody>
      </p:sp>
      <p:sp>
        <p:nvSpPr>
          <p:cNvPr id="10" name="9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38241539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354238" y="2383412"/>
            <a:ext cx="7120279" cy="34011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Text Box 3"/>
          <p:cNvSpPr txBox="1">
            <a:spLocks noChangeArrowheads="1"/>
          </p:cNvSpPr>
          <p:nvPr/>
        </p:nvSpPr>
        <p:spPr>
          <a:xfrm>
            <a:off x="96404" y="1328942"/>
            <a:ext cx="8640960" cy="3889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ctr" defTabSz="854075">
              <a:buFont typeface="Arial" charset="0"/>
              <a:buNone/>
            </a:pPr>
            <a:r>
              <a:rPr lang="ca-ES" sz="2000" b="1" dirty="0" smtClean="0">
                <a:solidFill>
                  <a:srgbClr val="C00000"/>
                </a:solidFill>
                <a:latin typeface="Arial" charset="0"/>
                <a:cs typeface="Arial" charset="0"/>
              </a:rPr>
              <a:t>Evolució del preu del gas natural en el mercat internacional</a:t>
            </a:r>
          </a:p>
        </p:txBody>
      </p:sp>
      <p:sp>
        <p:nvSpPr>
          <p:cNvPr id="12" name="5 CuadroTexto"/>
          <p:cNvSpPr txBox="1">
            <a:spLocks noChangeArrowheads="1"/>
          </p:cNvSpPr>
          <p:nvPr/>
        </p:nvSpPr>
        <p:spPr bwMode="auto">
          <a:xfrm>
            <a:off x="635228" y="1730350"/>
            <a:ext cx="8640960" cy="553998"/>
          </a:xfrm>
          <a:prstGeom prst="rect">
            <a:avLst/>
          </a:prstGeom>
          <a:noFill/>
          <a:ln w="9525">
            <a:noFill/>
            <a:miter lim="800000"/>
            <a:headEnd/>
            <a:tailEnd/>
          </a:ln>
        </p:spPr>
        <p:txBody>
          <a:bodyPr wrap="square">
            <a:spAutoFit/>
          </a:bodyPr>
          <a:lstStyle/>
          <a:p>
            <a:pPr indent="-180975" algn="just">
              <a:defRPr/>
            </a:pPr>
            <a:r>
              <a:rPr lang="ca-ES" sz="1600" dirty="0" smtClean="0"/>
              <a:t>Comparativa dels preus mitjos mensuals des de gener de 2008 fins a agost de 2016.</a:t>
            </a:r>
          </a:p>
          <a:p>
            <a:pPr indent="-180975" algn="just">
              <a:defRPr/>
            </a:pPr>
            <a:r>
              <a:rPr lang="ca-ES" sz="1400" i="1" dirty="0" smtClean="0"/>
              <a:t>(Font: elaboració pròpia a partir de dades del Banc Mundial i IDESCAT)</a:t>
            </a:r>
            <a:endParaRPr lang="ca-ES" sz="1400" i="1" dirty="0"/>
          </a:p>
        </p:txBody>
      </p:sp>
      <p:sp>
        <p:nvSpPr>
          <p:cNvPr id="13" name="5 CuadroTexto"/>
          <p:cNvSpPr txBox="1">
            <a:spLocks noChangeArrowheads="1"/>
          </p:cNvSpPr>
          <p:nvPr/>
        </p:nvSpPr>
        <p:spPr bwMode="auto">
          <a:xfrm>
            <a:off x="406641" y="5880803"/>
            <a:ext cx="8686800" cy="584775"/>
          </a:xfrm>
          <a:prstGeom prst="rect">
            <a:avLst/>
          </a:prstGeom>
          <a:noFill/>
          <a:ln w="9525">
            <a:noFill/>
            <a:miter lim="800000"/>
            <a:headEnd/>
            <a:tailEnd/>
          </a:ln>
        </p:spPr>
        <p:txBody>
          <a:bodyPr>
            <a:spAutoFit/>
          </a:bodyPr>
          <a:lstStyle/>
          <a:p>
            <a:pPr algn="just"/>
            <a:r>
              <a:rPr lang="ca-ES" sz="1600" dirty="0" smtClean="0"/>
              <a:t>El preu frontera a Espanya inclou el preu d’importació del gas natural mitjançant gasoducte, així com el preu d’importació del gas natural liquat.</a:t>
            </a:r>
            <a:endParaRPr lang="ca-ES" sz="1000" dirty="0"/>
          </a:p>
        </p:txBody>
      </p:sp>
      <p:sp>
        <p:nvSpPr>
          <p:cNvPr id="7" name="6 Rectángulo"/>
          <p:cNvSpPr/>
          <p:nvPr/>
        </p:nvSpPr>
        <p:spPr>
          <a:xfrm>
            <a:off x="735513" y="655520"/>
            <a:ext cx="8424936" cy="400110"/>
          </a:xfrm>
          <a:prstGeom prst="rect">
            <a:avLst/>
          </a:prstGeom>
        </p:spPr>
        <p:txBody>
          <a:bodyPr wrap="square">
            <a:spAutoFit/>
          </a:bodyPr>
          <a:lstStyle/>
          <a:p>
            <a:pPr lvl="0"/>
            <a:r>
              <a:rPr lang="ca-ES" sz="2000" b="1" dirty="0" smtClean="0">
                <a:solidFill>
                  <a:srgbClr val="B80000"/>
                </a:solidFill>
              </a:rPr>
              <a:t>1. MODEL ENERGÈTIC ACTUAL</a:t>
            </a:r>
          </a:p>
        </p:txBody>
      </p:sp>
      <p:sp>
        <p:nvSpPr>
          <p:cNvPr id="8" name="8 Rectángulo"/>
          <p:cNvSpPr/>
          <p:nvPr/>
        </p:nvSpPr>
        <p:spPr>
          <a:xfrm>
            <a:off x="767011" y="917090"/>
            <a:ext cx="8424936" cy="400110"/>
          </a:xfrm>
          <a:prstGeom prst="rect">
            <a:avLst/>
          </a:prstGeom>
        </p:spPr>
        <p:txBody>
          <a:bodyPr wrap="square">
            <a:spAutoFit/>
          </a:bodyPr>
          <a:lstStyle/>
          <a:p>
            <a:pPr lvl="0"/>
            <a:r>
              <a:rPr lang="ca-ES" sz="2000" b="1" dirty="0">
                <a:solidFill>
                  <a:srgbClr val="B80000"/>
                </a:solidFill>
              </a:rPr>
              <a:t>P</a:t>
            </a:r>
            <a:r>
              <a:rPr lang="ca-ES" sz="2000" b="1" dirty="0" smtClean="0">
                <a:solidFill>
                  <a:srgbClr val="B80000"/>
                </a:solidFill>
              </a:rPr>
              <a:t>reus de l’energia elèctrica i gas natural</a:t>
            </a:r>
          </a:p>
        </p:txBody>
      </p:sp>
      <p:sp>
        <p:nvSpPr>
          <p:cNvPr id="10" name="9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38241539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4"/>
          <p:cNvSpPr txBox="1">
            <a:spLocks/>
          </p:cNvSpPr>
          <p:nvPr/>
        </p:nvSpPr>
        <p:spPr bwMode="auto">
          <a:xfrm>
            <a:off x="2628899" y="5062711"/>
            <a:ext cx="6733051" cy="936277"/>
          </a:xfrm>
          <a:prstGeom prst="rect">
            <a:avLst/>
          </a:prstGeom>
          <a:noFill/>
          <a:ln>
            <a:miter lim="800000"/>
            <a:headEnd/>
            <a:tailEnd/>
          </a:ln>
        </p:spPr>
        <p:txBody>
          <a:bodyPr/>
          <a:lstStyle/>
          <a:p>
            <a:pPr algn="r">
              <a:defRPr/>
            </a:pPr>
            <a:r>
              <a:rPr lang="ca-ES" sz="2800" b="1" kern="0" dirty="0">
                <a:solidFill>
                  <a:srgbClr val="C00000"/>
                </a:solidFill>
                <a:latin typeface="Helvetica" pitchFamily="34" charset="0"/>
                <a:ea typeface="+mj-ea"/>
                <a:cs typeface="+mj-cs"/>
              </a:rPr>
              <a:t>2</a:t>
            </a:r>
            <a:r>
              <a:rPr lang="ca-ES" sz="2800" b="1" kern="0" dirty="0" smtClean="0">
                <a:solidFill>
                  <a:srgbClr val="C00000"/>
                </a:solidFill>
                <a:latin typeface="Helvetica" pitchFamily="34" charset="0"/>
                <a:ea typeface="+mj-ea"/>
                <a:cs typeface="+mj-cs"/>
              </a:rPr>
              <a:t>.- Reforma elèctrica del Govern Central</a:t>
            </a:r>
            <a:endParaRPr lang="ca-ES" sz="2800" b="1" kern="0" dirty="0">
              <a:solidFill>
                <a:srgbClr val="C00000"/>
              </a:solidFill>
              <a:latin typeface="+mj-lt"/>
              <a:ea typeface="+mj-ea"/>
              <a:cs typeface="+mj-cs"/>
            </a:endParaRPr>
          </a:p>
        </p:txBody>
      </p:sp>
      <p:sp>
        <p:nvSpPr>
          <p:cNvPr id="3" name="2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413021" y="1354384"/>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Posicionament de la Generalitat de Catalunya</a:t>
            </a:r>
            <a:endParaRPr lang="ca-ES" sz="2000" b="1" dirty="0">
              <a:solidFill>
                <a:srgbClr val="B80000"/>
              </a:solidFill>
              <a:latin typeface="Arial" pitchFamily="34" charset="0"/>
              <a:cs typeface="Arial" pitchFamily="34" charset="0"/>
            </a:endParaRPr>
          </a:p>
        </p:txBody>
      </p:sp>
      <p:sp>
        <p:nvSpPr>
          <p:cNvPr id="5"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2. REFORMA ELÈCTRICA DEL GOVERN CENTRAL</a:t>
            </a:r>
            <a:endParaRPr lang="ca-ES" sz="2000" b="1" kern="0" dirty="0">
              <a:solidFill>
                <a:srgbClr val="C00000"/>
              </a:solidFill>
              <a:latin typeface="+mn-lt"/>
              <a:ea typeface="+mj-ea"/>
              <a:cs typeface="Helvetica" pitchFamily="34" charset="0"/>
            </a:endParaRPr>
          </a:p>
        </p:txBody>
      </p:sp>
      <p:sp>
        <p:nvSpPr>
          <p:cNvPr id="6" name="8 CuadroTexto"/>
          <p:cNvSpPr txBox="1">
            <a:spLocks noChangeArrowheads="1"/>
          </p:cNvSpPr>
          <p:nvPr/>
        </p:nvSpPr>
        <p:spPr bwMode="auto">
          <a:xfrm>
            <a:off x="547688" y="2085364"/>
            <a:ext cx="8863012" cy="3785652"/>
          </a:xfrm>
          <a:prstGeom prst="rect">
            <a:avLst/>
          </a:prstGeom>
          <a:noFill/>
          <a:ln w="9525">
            <a:noFill/>
            <a:miter lim="800000"/>
            <a:headEnd/>
            <a:tailEnd/>
          </a:ln>
        </p:spPr>
        <p:txBody>
          <a:bodyPr>
            <a:spAutoFit/>
          </a:bodyPr>
          <a:lstStyle/>
          <a:p>
            <a:pPr algn="just"/>
            <a:r>
              <a:rPr lang="ca-ES" altLang="es-ES" sz="1600" dirty="0" smtClean="0"/>
              <a:t>El Govern de la Generalitat de Catalunya i el Parlament de Catalunya es varen posicionar de manera ferma </a:t>
            </a:r>
            <a:r>
              <a:rPr lang="ca-ES" altLang="es-ES" sz="1600" b="1" dirty="0" smtClean="0"/>
              <a:t>en contra de la reforma elèctrica.</a:t>
            </a:r>
          </a:p>
          <a:p>
            <a:pPr algn="just"/>
            <a:endParaRPr lang="ca-ES" altLang="es-ES" sz="1600" b="1" dirty="0" smtClean="0"/>
          </a:p>
          <a:p>
            <a:pPr algn="just"/>
            <a:r>
              <a:rPr lang="ca-ES" altLang="es-ES" sz="1600" dirty="0" smtClean="0"/>
              <a:t>Amb caràcter general, es pot destacar:</a:t>
            </a:r>
          </a:p>
          <a:p>
            <a:pPr algn="just"/>
            <a:endParaRPr lang="ca-ES" altLang="es-ES" sz="1600" dirty="0" smtClean="0"/>
          </a:p>
          <a:p>
            <a:pPr marL="285750" indent="-285750" algn="just">
              <a:buFont typeface="Arial" panose="020B0604020202020204" pitchFamily="34" charset="0"/>
              <a:buChar char="•"/>
            </a:pPr>
            <a:r>
              <a:rPr lang="ca-ES" altLang="es-ES" sz="1600" dirty="0" smtClean="0"/>
              <a:t>Presentació de </a:t>
            </a:r>
            <a:r>
              <a:rPr lang="ca-ES" altLang="es-ES" sz="1600" b="1" dirty="0" smtClean="0"/>
              <a:t>proposta pròpia </a:t>
            </a:r>
            <a:r>
              <a:rPr lang="ca-ES" altLang="es-ES" sz="1600" dirty="0" smtClean="0"/>
              <a:t>de reforma del sector elèctric.</a:t>
            </a:r>
          </a:p>
          <a:p>
            <a:pPr marL="285750" indent="-285750" algn="just">
              <a:buFont typeface="Arial" panose="020B0604020202020204" pitchFamily="34" charset="0"/>
              <a:buChar char="•"/>
            </a:pPr>
            <a:r>
              <a:rPr lang="ca-ES" altLang="es-ES" sz="1600" dirty="0" smtClean="0"/>
              <a:t>Propostes específiques referents a la retribució econòmica de les tecnologies de </a:t>
            </a:r>
            <a:r>
              <a:rPr lang="ca-ES" altLang="es-ES" sz="1600" b="1" dirty="0" smtClean="0"/>
              <a:t>cogeneració i assecatge de purins</a:t>
            </a:r>
            <a:r>
              <a:rPr lang="ca-ES" altLang="es-ES" sz="1600" dirty="0" smtClean="0"/>
              <a:t>.</a:t>
            </a:r>
          </a:p>
          <a:p>
            <a:pPr marL="285750" indent="-285750" algn="just">
              <a:buFont typeface="Arial" panose="020B0604020202020204" pitchFamily="34" charset="0"/>
              <a:buChar char="•"/>
            </a:pPr>
            <a:r>
              <a:rPr lang="ca-ES" altLang="es-ES" sz="1600" dirty="0" smtClean="0"/>
              <a:t>Presentació d'</a:t>
            </a:r>
            <a:r>
              <a:rPr lang="ca-ES" altLang="es-ES" sz="1600" b="1" dirty="0" smtClean="0"/>
              <a:t>al·legacions</a:t>
            </a:r>
            <a:r>
              <a:rPr lang="ca-ES" altLang="es-ES" sz="1600" dirty="0" smtClean="0"/>
              <a:t> als documents que formaven part del paquet regulatori.</a:t>
            </a:r>
          </a:p>
          <a:p>
            <a:pPr marL="285750" indent="-285750" algn="just">
              <a:buFont typeface="Arial" panose="020B0604020202020204" pitchFamily="34" charset="0"/>
              <a:buChar char="•"/>
            </a:pPr>
            <a:r>
              <a:rPr lang="ca-ES" altLang="es-ES" sz="1600" b="1" dirty="0" smtClean="0"/>
              <a:t>Reunions</a:t>
            </a:r>
            <a:r>
              <a:rPr lang="ca-ES" altLang="es-ES" sz="1600" dirty="0" smtClean="0"/>
              <a:t> del Conseller d'Empresa i Ocupació amb el Ministre d'Indústria, Energia i Turisme.</a:t>
            </a:r>
          </a:p>
          <a:p>
            <a:pPr marL="285750" indent="-285750" algn="just">
              <a:buFont typeface="Arial" panose="020B0604020202020204" pitchFamily="34" charset="0"/>
              <a:buChar char="•"/>
            </a:pPr>
            <a:r>
              <a:rPr lang="ca-ES" altLang="es-ES" sz="1600" b="1" dirty="0" smtClean="0"/>
              <a:t>Reunions</a:t>
            </a:r>
            <a:r>
              <a:rPr lang="ca-ES" altLang="es-ES" sz="1600" dirty="0" smtClean="0"/>
              <a:t> entre la Direcció General d'Energia, Mines i Seguretat Industrial i l'ICAEN amb la Secretaria d'Estat d'Energia (MINETUR).</a:t>
            </a:r>
          </a:p>
          <a:p>
            <a:pPr marL="285750" indent="-285750" algn="just">
              <a:buFont typeface="Arial" panose="020B0604020202020204" pitchFamily="34" charset="0"/>
              <a:buChar char="•"/>
            </a:pPr>
            <a:r>
              <a:rPr lang="ca-ES" altLang="es-ES" sz="1600" b="1" dirty="0" smtClean="0"/>
              <a:t>Recursos d'inconstitucionalitat</a:t>
            </a:r>
            <a:r>
              <a:rPr lang="ca-ES" altLang="es-ES" sz="1600" dirty="0" smtClean="0"/>
              <a:t> (Llei del Sector Elèctric, RD producció d'energia elèctrica amb renovables, cogeneració i residus, RD distribució d'energia elèctrica, Ordre d'interrompibilitat, entre d'altres)</a:t>
            </a:r>
            <a:endParaRPr lang="ca-ES" altLang="es-ES" sz="1600" dirty="0"/>
          </a:p>
        </p:txBody>
      </p:sp>
      <p:sp>
        <p:nvSpPr>
          <p:cNvPr id="7" name="6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ca-ES" sz="1600" dirty="0" smtClean="0"/>
              <a:t>Generalitat de Catalunya</a:t>
            </a:r>
          </a:p>
          <a:p>
            <a:pPr>
              <a:lnSpc>
                <a:spcPts val="1500"/>
              </a:lnSpc>
            </a:pPr>
            <a:r>
              <a:rPr lang="ca-ES" sz="1600" b="1" dirty="0" smtClean="0"/>
              <a:t>Departament d’Empresa i Coneixement</a:t>
            </a:r>
            <a:endParaRPr lang="ca-ES" sz="1600" b="1" dirty="0"/>
          </a:p>
        </p:txBody>
      </p:sp>
    </p:spTree>
    <p:extLst>
      <p:ext uri="{BB962C8B-B14F-4D97-AF65-F5344CB8AC3E}">
        <p14:creationId xmlns:p14="http://schemas.microsoft.com/office/powerpoint/2010/main" xmlns="" val="1438150155"/>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413021" y="1414344"/>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Visió General</a:t>
            </a:r>
            <a:endParaRPr lang="ca-ES" sz="2000" b="1" dirty="0">
              <a:solidFill>
                <a:srgbClr val="B80000"/>
              </a:solidFill>
              <a:latin typeface="Arial" pitchFamily="34" charset="0"/>
              <a:cs typeface="Arial" pitchFamily="34" charset="0"/>
            </a:endParaRPr>
          </a:p>
        </p:txBody>
      </p:sp>
      <p:sp>
        <p:nvSpPr>
          <p:cNvPr id="7" name="7 CuadroTexto"/>
          <p:cNvSpPr txBox="1">
            <a:spLocks noChangeArrowheads="1"/>
          </p:cNvSpPr>
          <p:nvPr/>
        </p:nvSpPr>
        <p:spPr bwMode="auto">
          <a:xfrm>
            <a:off x="403225" y="1976756"/>
            <a:ext cx="9083675" cy="4247317"/>
          </a:xfrm>
          <a:prstGeom prst="rect">
            <a:avLst/>
          </a:prstGeom>
          <a:noFill/>
          <a:ln w="9525">
            <a:noFill/>
            <a:miter lim="800000"/>
            <a:headEnd/>
            <a:tailEnd/>
          </a:ln>
        </p:spPr>
        <p:txBody>
          <a:bodyPr>
            <a:spAutoFit/>
          </a:bodyPr>
          <a:lstStyle/>
          <a:p>
            <a:pPr marL="266700" indent="-266700" algn="just">
              <a:buClr>
                <a:srgbClr val="B80000"/>
              </a:buClr>
              <a:buSzPct val="130000"/>
              <a:buFont typeface="Arial" charset="0"/>
              <a:buChar char="•"/>
            </a:pPr>
            <a:r>
              <a:rPr lang="ca-ES" altLang="es-ES" sz="1800" dirty="0" smtClean="0"/>
              <a:t>Objectiu de la reforma centrat en el dèficit tarifari: la reforma s'emmarca en una actuació exclusivament en matèria de política econòmica, al marge dels principis de la política energètica.</a:t>
            </a:r>
          </a:p>
          <a:p>
            <a:pPr marL="266700" indent="-266700" algn="just">
              <a:buClr>
                <a:srgbClr val="B80000"/>
              </a:buClr>
              <a:buSzPct val="130000"/>
              <a:buFont typeface="Arial" charset="0"/>
              <a:buChar char="•"/>
            </a:pPr>
            <a:endParaRPr lang="ca-ES" altLang="es-ES" sz="1800" dirty="0" smtClean="0"/>
          </a:p>
          <a:p>
            <a:pPr marL="266700" indent="-266700" algn="just">
              <a:buClr>
                <a:srgbClr val="B80000"/>
              </a:buClr>
              <a:buSzPct val="130000"/>
              <a:buFont typeface="Arial" charset="0"/>
              <a:buChar char="•"/>
            </a:pPr>
            <a:r>
              <a:rPr lang="ca-ES" altLang="es-ES" sz="1800" dirty="0" smtClean="0"/>
              <a:t>La reforma aborda únicament els costos regulats i no planteja una modificació substancial de l'organització i dels mecanismes de formació de preus del mercat de l'energia elèctrica.</a:t>
            </a:r>
          </a:p>
          <a:p>
            <a:pPr marL="266700" indent="-266700" algn="just">
              <a:buClr>
                <a:srgbClr val="B80000"/>
              </a:buClr>
              <a:buSzPct val="130000"/>
              <a:buFont typeface="Arial" charset="0"/>
              <a:buChar char="•"/>
            </a:pPr>
            <a:endParaRPr lang="ca-ES" altLang="es-ES" sz="1800" dirty="0" smtClean="0"/>
          </a:p>
          <a:p>
            <a:pPr marL="266700" indent="-266700" algn="just">
              <a:buClr>
                <a:srgbClr val="B80000"/>
              </a:buClr>
              <a:buSzPct val="130000"/>
              <a:buFont typeface="Arial" charset="0"/>
              <a:buChar char="•"/>
            </a:pPr>
            <a:r>
              <a:rPr lang="ca-ES" altLang="es-ES" sz="1800" dirty="0" smtClean="0"/>
              <a:t>Ha existit una manca absoluta de diàleg del Govern Central amb les Comunitats Autònomes i amb tots els sectors afectats.</a:t>
            </a:r>
          </a:p>
          <a:p>
            <a:pPr marL="266700" indent="-266700" algn="just">
              <a:buClr>
                <a:srgbClr val="B80000"/>
              </a:buClr>
              <a:buSzPct val="130000"/>
              <a:buFont typeface="Arial" charset="0"/>
              <a:buChar char="•"/>
            </a:pPr>
            <a:endParaRPr lang="ca-ES" altLang="es-ES" sz="1800" dirty="0" smtClean="0"/>
          </a:p>
          <a:p>
            <a:pPr marL="266700" indent="-266700" algn="just">
              <a:buClr>
                <a:srgbClr val="B80000"/>
              </a:buClr>
              <a:buSzPct val="130000"/>
              <a:buFont typeface="Arial" charset="0"/>
              <a:buChar char="•"/>
            </a:pPr>
            <a:r>
              <a:rPr lang="ca-ES" altLang="es-ES" sz="1800" dirty="0" smtClean="0"/>
              <a:t>La reforma elèctrica envaeix clarament les competències en l'àmbit energètic de les Comunitats Autònomes, manifestant-se una clara voluntat recentralitzadora.</a:t>
            </a:r>
          </a:p>
          <a:p>
            <a:pPr marL="266700" indent="-266700" algn="just">
              <a:buClr>
                <a:srgbClr val="B80000"/>
              </a:buClr>
              <a:buSzPct val="130000"/>
              <a:buFont typeface="Arial" charset="0"/>
              <a:buChar char="•"/>
            </a:pPr>
            <a:endParaRPr lang="ca-ES" altLang="es-ES" sz="1800" dirty="0" smtClean="0"/>
          </a:p>
          <a:p>
            <a:pPr marL="266700" indent="-266700" algn="just">
              <a:buClr>
                <a:srgbClr val="B80000"/>
              </a:buClr>
              <a:buSzPct val="130000"/>
              <a:buFont typeface="Arial" charset="0"/>
              <a:buChar char="•"/>
            </a:pPr>
            <a:endParaRPr lang="es-ES" altLang="es-ES" sz="1800" dirty="0"/>
          </a:p>
        </p:txBody>
      </p:sp>
      <p:sp>
        <p:nvSpPr>
          <p:cNvPr id="6"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2. REFORMA ELÈCTRICA DEL GOVERN CENTRAL</a:t>
            </a:r>
            <a:endParaRPr lang="ca-ES" sz="2000" b="1" kern="0" dirty="0">
              <a:solidFill>
                <a:srgbClr val="C00000"/>
              </a:solidFill>
              <a:latin typeface="+mn-lt"/>
              <a:ea typeface="+mj-ea"/>
              <a:cs typeface="Helvetica" pitchFamily="34" charset="0"/>
            </a:endParaRPr>
          </a:p>
        </p:txBody>
      </p:sp>
      <p:sp>
        <p:nvSpPr>
          <p:cNvPr id="5" name="4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2860192241"/>
      </p:ext>
    </p:extLst>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413021" y="1352352"/>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Implicacions</a:t>
            </a:r>
            <a:endParaRPr lang="ca-ES" sz="2000" b="1" dirty="0">
              <a:solidFill>
                <a:srgbClr val="B80000"/>
              </a:solidFill>
              <a:latin typeface="Arial" pitchFamily="34" charset="0"/>
              <a:cs typeface="Arial" pitchFamily="34" charset="0"/>
            </a:endParaRPr>
          </a:p>
        </p:txBody>
      </p:sp>
      <p:sp>
        <p:nvSpPr>
          <p:cNvPr id="6" name="3 CuadroTexto"/>
          <p:cNvSpPr txBox="1">
            <a:spLocks noChangeArrowheads="1"/>
          </p:cNvSpPr>
          <p:nvPr/>
        </p:nvSpPr>
        <p:spPr bwMode="auto">
          <a:xfrm>
            <a:off x="606426" y="1845827"/>
            <a:ext cx="9020968" cy="5078313"/>
          </a:xfrm>
          <a:prstGeom prst="rect">
            <a:avLst/>
          </a:prstGeom>
          <a:noFill/>
          <a:ln w="9525">
            <a:noFill/>
            <a:miter lim="800000"/>
            <a:headEnd/>
            <a:tailEnd/>
          </a:ln>
        </p:spPr>
        <p:txBody>
          <a:bodyPr wrap="square">
            <a:spAutoFit/>
          </a:bodyPr>
          <a:lstStyle/>
          <a:p>
            <a:pPr algn="just"/>
            <a:r>
              <a:rPr lang="ca-ES" sz="1800" b="1" dirty="0"/>
              <a:t>1.- Modificació del mecanisme retributiu de l'activitat de producció d'energia elèctrica mitjançant energies renovables, cogeneració i residus</a:t>
            </a:r>
            <a:r>
              <a:rPr lang="ca-ES" sz="1800" dirty="0"/>
              <a:t/>
            </a:r>
            <a:br>
              <a:rPr lang="ca-ES" sz="1800" dirty="0"/>
            </a:br>
            <a:r>
              <a:rPr lang="ca-ES" sz="1800" dirty="0"/>
              <a:t/>
            </a:r>
            <a:br>
              <a:rPr lang="ca-ES" sz="1800" dirty="0"/>
            </a:br>
            <a:r>
              <a:rPr lang="ca-ES" sz="1800" dirty="0" smtClean="0"/>
              <a:t>La </a:t>
            </a:r>
            <a:r>
              <a:rPr lang="ca-ES" sz="1800" dirty="0"/>
              <a:t>reforma elèctrica ha implicat una </a:t>
            </a:r>
            <a:r>
              <a:rPr lang="ca-ES" sz="1800" b="1" dirty="0"/>
              <a:t>reducció dràstica de la retribució econòmica de les instal·lacions de cogeneració, energies renovables i residus actualment en funcionament</a:t>
            </a:r>
            <a:r>
              <a:rPr lang="ca-ES" sz="1800" dirty="0"/>
              <a:t>, afectant greument la seva viabilitat econòmica. Aquest nou mecanisme retributiu actua retroactivament sobre elles i aboca els diferents sectors afectats a un nou context d'inseguretat jurídica i regulatòria.</a:t>
            </a:r>
            <a:br>
              <a:rPr lang="ca-ES" sz="1800" dirty="0"/>
            </a:br>
            <a:r>
              <a:rPr lang="ca-ES" sz="1800" dirty="0"/>
              <a:t/>
            </a:r>
            <a:br>
              <a:rPr lang="ca-ES" sz="1800" dirty="0"/>
            </a:br>
            <a:r>
              <a:rPr lang="ca-ES" sz="1800" dirty="0"/>
              <a:t>Aquest nou sistema retributiu tindrà com a conseqüència un </a:t>
            </a:r>
            <a:r>
              <a:rPr lang="ca-ES" sz="1800" b="1" dirty="0"/>
              <a:t>elevat impacte sobre l'economia productiva, la competitivitat i l'ocupació, amb destrucció de llocs de treball altament qualificats</a:t>
            </a:r>
            <a:r>
              <a:rPr lang="ca-ES" sz="1800" dirty="0" smtClean="0"/>
              <a:t>.</a:t>
            </a:r>
          </a:p>
          <a:p>
            <a:pPr algn="just"/>
            <a:r>
              <a:rPr lang="ca-ES" sz="1800" dirty="0"/>
              <a:t/>
            </a:r>
            <a:br>
              <a:rPr lang="ca-ES" sz="1800" dirty="0"/>
            </a:br>
            <a:r>
              <a:rPr lang="ca-ES" sz="1800" dirty="0"/>
              <a:t>El Ministeri mostra una falta de voluntat de desenvolupar una política energètica que tingui </a:t>
            </a:r>
            <a:r>
              <a:rPr lang="ca-ES" sz="1800" dirty="0" smtClean="0"/>
              <a:t>com </a:t>
            </a:r>
            <a:r>
              <a:rPr lang="ca-ES" sz="1800" dirty="0"/>
              <a:t>a </a:t>
            </a:r>
            <a:r>
              <a:rPr lang="ca-ES" sz="1800" b="1" dirty="0"/>
              <a:t>eixos centrals l'estalvi i l'eficiència energètica i el desenvolupament de les energies renovables.</a:t>
            </a:r>
          </a:p>
          <a:p>
            <a:r>
              <a:rPr lang="ca-ES" sz="1800" dirty="0"/>
              <a:t/>
            </a:r>
            <a:br>
              <a:rPr lang="ca-ES" sz="1800" dirty="0"/>
            </a:br>
            <a:endParaRPr lang="es-ES" altLang="es-ES" sz="1800" dirty="0"/>
          </a:p>
        </p:txBody>
      </p:sp>
      <p:sp>
        <p:nvSpPr>
          <p:cNvPr id="7"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2. REFORMA ELÈCTRICA DEL GOVERN CENTRAL</a:t>
            </a:r>
            <a:endParaRPr lang="ca-ES" sz="2000" b="1" kern="0" dirty="0">
              <a:solidFill>
                <a:srgbClr val="C00000"/>
              </a:solidFill>
              <a:latin typeface="+mn-lt"/>
              <a:ea typeface="+mj-ea"/>
              <a:cs typeface="Helvetica" pitchFamily="34" charset="0"/>
            </a:endParaRPr>
          </a:p>
        </p:txBody>
      </p:sp>
      <p:sp>
        <p:nvSpPr>
          <p:cNvPr id="5" name="4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1143972460"/>
      </p:ext>
    </p:extLst>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11 CuadroTexto"/>
          <p:cNvSpPr txBox="1">
            <a:spLocks noChangeArrowheads="1"/>
          </p:cNvSpPr>
          <p:nvPr/>
        </p:nvSpPr>
        <p:spPr bwMode="auto">
          <a:xfrm>
            <a:off x="5759450" y="3522663"/>
            <a:ext cx="2449513" cy="646331"/>
          </a:xfrm>
          <a:prstGeom prst="rect">
            <a:avLst/>
          </a:prstGeom>
          <a:noFill/>
          <a:ln w="9525">
            <a:noFill/>
            <a:miter lim="800000"/>
            <a:headEnd/>
            <a:tailEnd/>
          </a:ln>
        </p:spPr>
        <p:txBody>
          <a:bodyPr>
            <a:spAutoFit/>
          </a:bodyPr>
          <a:lstStyle/>
          <a:p>
            <a:r>
              <a:rPr lang="ca-ES" sz="1200" u="sng" dirty="0" smtClean="0"/>
              <a:t>Preu mig mercat diari</a:t>
            </a:r>
            <a:r>
              <a:rPr lang="ca-ES" sz="1200" dirty="0" smtClean="0"/>
              <a:t>:</a:t>
            </a:r>
            <a:endParaRPr lang="ca-ES" sz="1200" dirty="0"/>
          </a:p>
          <a:p>
            <a:r>
              <a:rPr lang="ca-ES" sz="1200" dirty="0"/>
              <a:t>- </a:t>
            </a:r>
            <a:r>
              <a:rPr lang="ca-ES" sz="1200" dirty="0" smtClean="0"/>
              <a:t>Any </a:t>
            </a:r>
            <a:r>
              <a:rPr lang="ca-ES" sz="1200" dirty="0"/>
              <a:t>2012: 47,23 €/</a:t>
            </a:r>
            <a:r>
              <a:rPr lang="ca-ES" sz="1200" dirty="0" err="1"/>
              <a:t>MWh</a:t>
            </a:r>
            <a:endParaRPr lang="ca-ES" sz="1200" dirty="0"/>
          </a:p>
          <a:p>
            <a:r>
              <a:rPr lang="ca-ES" sz="1200" dirty="0"/>
              <a:t>- </a:t>
            </a:r>
            <a:r>
              <a:rPr lang="ca-ES" sz="1200" dirty="0" smtClean="0"/>
              <a:t>Any </a:t>
            </a:r>
            <a:r>
              <a:rPr lang="ca-ES" sz="1200" dirty="0"/>
              <a:t>2014: 42,13 €/</a:t>
            </a:r>
            <a:r>
              <a:rPr lang="ca-ES" sz="1200" dirty="0" err="1"/>
              <a:t>MWh</a:t>
            </a:r>
            <a:endParaRPr lang="ca-ES" sz="1200" dirty="0"/>
          </a:p>
        </p:txBody>
      </p:sp>
      <p:sp>
        <p:nvSpPr>
          <p:cNvPr id="19" name="12 CuadroTexto"/>
          <p:cNvSpPr txBox="1">
            <a:spLocks noChangeArrowheads="1"/>
          </p:cNvSpPr>
          <p:nvPr/>
        </p:nvSpPr>
        <p:spPr bwMode="auto">
          <a:xfrm>
            <a:off x="5759450" y="2371725"/>
            <a:ext cx="3816350" cy="1015663"/>
          </a:xfrm>
          <a:prstGeom prst="rect">
            <a:avLst/>
          </a:prstGeom>
          <a:noFill/>
          <a:ln w="9525">
            <a:noFill/>
            <a:miter lim="800000"/>
            <a:headEnd/>
            <a:tailEnd/>
          </a:ln>
        </p:spPr>
        <p:txBody>
          <a:bodyPr>
            <a:spAutoFit/>
          </a:bodyPr>
          <a:lstStyle/>
          <a:p>
            <a:r>
              <a:rPr lang="ca-ES" sz="1200" u="sng" dirty="0" smtClean="0"/>
              <a:t>Biomassa</a:t>
            </a:r>
            <a:r>
              <a:rPr lang="ca-ES" sz="1200" dirty="0" smtClean="0"/>
              <a:t>: biomassa </a:t>
            </a:r>
            <a:r>
              <a:rPr lang="ca-ES" sz="1200" dirty="0"/>
              <a:t>agrícola, </a:t>
            </a:r>
            <a:r>
              <a:rPr lang="ca-ES" sz="1200" dirty="0" smtClean="0"/>
              <a:t>ramadera </a:t>
            </a:r>
            <a:r>
              <a:rPr lang="ca-ES" sz="1200" dirty="0"/>
              <a:t>i</a:t>
            </a:r>
            <a:r>
              <a:rPr lang="ca-ES" sz="1200" dirty="0" smtClean="0"/>
              <a:t> </a:t>
            </a:r>
            <a:r>
              <a:rPr lang="ca-ES" sz="1200" dirty="0"/>
              <a:t>forestal </a:t>
            </a:r>
            <a:r>
              <a:rPr lang="ca-ES" sz="1200" dirty="0" smtClean="0"/>
              <a:t>i instal·lacions </a:t>
            </a:r>
            <a:r>
              <a:rPr lang="ca-ES" sz="1200" dirty="0"/>
              <a:t>de </a:t>
            </a:r>
            <a:r>
              <a:rPr lang="ca-ES" sz="1200" dirty="0" smtClean="0"/>
              <a:t>biogàs.</a:t>
            </a:r>
            <a:endParaRPr lang="ca-ES" sz="1200" dirty="0"/>
          </a:p>
          <a:p>
            <a:r>
              <a:rPr lang="ca-ES" sz="1200" u="sng" dirty="0" smtClean="0"/>
              <a:t>Residus</a:t>
            </a:r>
            <a:r>
              <a:rPr lang="ca-ES" sz="1200" dirty="0"/>
              <a:t>: </a:t>
            </a:r>
            <a:r>
              <a:rPr lang="ca-ES" sz="1200" dirty="0" smtClean="0"/>
              <a:t>Incineració </a:t>
            </a:r>
            <a:r>
              <a:rPr lang="ca-ES" sz="1200" dirty="0"/>
              <a:t>de RSU </a:t>
            </a:r>
            <a:r>
              <a:rPr lang="ca-ES" sz="1200" dirty="0" smtClean="0"/>
              <a:t>i </a:t>
            </a:r>
            <a:r>
              <a:rPr lang="ca-ES" sz="1200" dirty="0"/>
              <a:t>RSI.</a:t>
            </a:r>
          </a:p>
          <a:p>
            <a:r>
              <a:rPr lang="ca-ES" sz="1200" u="sng" dirty="0" smtClean="0"/>
              <a:t>Tractament </a:t>
            </a:r>
            <a:r>
              <a:rPr lang="ca-ES" sz="1200" u="sng" dirty="0"/>
              <a:t>de </a:t>
            </a:r>
            <a:r>
              <a:rPr lang="ca-ES" sz="1200" u="sng" dirty="0" smtClean="0"/>
              <a:t>residus</a:t>
            </a:r>
            <a:r>
              <a:rPr lang="ca-ES" sz="1200" dirty="0" smtClean="0"/>
              <a:t>: tractament </a:t>
            </a:r>
            <a:r>
              <a:rPr lang="ca-ES" sz="1200" dirty="0"/>
              <a:t>de </a:t>
            </a:r>
            <a:r>
              <a:rPr lang="ca-ES" sz="1200" dirty="0" smtClean="0"/>
              <a:t>purins</a:t>
            </a:r>
            <a:r>
              <a:rPr lang="ca-ES" sz="1200" dirty="0"/>
              <a:t>.</a:t>
            </a:r>
          </a:p>
          <a:p>
            <a:r>
              <a:rPr lang="ca-ES" sz="1200" u="sng" dirty="0" smtClean="0"/>
              <a:t>Altres tecnologies </a:t>
            </a:r>
            <a:r>
              <a:rPr lang="ca-ES" sz="1200" u="sng" dirty="0"/>
              <a:t>renovables</a:t>
            </a:r>
            <a:r>
              <a:rPr lang="ca-ES" sz="1200" dirty="0"/>
              <a:t>: </a:t>
            </a:r>
            <a:r>
              <a:rPr lang="ca-ES" sz="1200" dirty="0" err="1"/>
              <a:t>undimotriu</a:t>
            </a:r>
            <a:r>
              <a:rPr lang="ca-ES" sz="1200" dirty="0"/>
              <a:t>.</a:t>
            </a:r>
          </a:p>
        </p:txBody>
      </p:sp>
      <p:pic>
        <p:nvPicPr>
          <p:cNvPr id="20" name="Picture 8"/>
          <p:cNvPicPr>
            <a:picLocks noChangeAspect="1" noChangeArrowheads="1"/>
          </p:cNvPicPr>
          <p:nvPr/>
        </p:nvPicPr>
        <p:blipFill>
          <a:blip r:embed="rId2"/>
          <a:srcRect/>
          <a:stretch>
            <a:fillRect/>
          </a:stretch>
        </p:blipFill>
        <p:spPr bwMode="auto">
          <a:xfrm>
            <a:off x="668338" y="2020888"/>
            <a:ext cx="4613275" cy="2205037"/>
          </a:xfrm>
          <a:prstGeom prst="rect">
            <a:avLst/>
          </a:prstGeom>
          <a:noFill/>
          <a:ln w="9525">
            <a:noFill/>
            <a:miter lim="800000"/>
            <a:headEnd/>
            <a:tailEnd/>
          </a:ln>
        </p:spPr>
      </p:pic>
      <p:pic>
        <p:nvPicPr>
          <p:cNvPr id="21" name="Picture 9"/>
          <p:cNvPicPr>
            <a:picLocks noChangeAspect="1" noChangeArrowheads="1"/>
          </p:cNvPicPr>
          <p:nvPr/>
        </p:nvPicPr>
        <p:blipFill>
          <a:blip r:embed="rId3"/>
          <a:srcRect/>
          <a:stretch>
            <a:fillRect/>
          </a:stretch>
        </p:blipFill>
        <p:spPr bwMode="auto">
          <a:xfrm>
            <a:off x="668338" y="4252913"/>
            <a:ext cx="5976937" cy="2212975"/>
          </a:xfrm>
          <a:prstGeom prst="rect">
            <a:avLst/>
          </a:prstGeom>
          <a:noFill/>
          <a:ln w="9525">
            <a:noFill/>
            <a:miter lim="800000"/>
            <a:headEnd/>
            <a:tailEnd/>
          </a:ln>
        </p:spPr>
      </p:pic>
      <p:sp>
        <p:nvSpPr>
          <p:cNvPr id="22" name="9 CuadroTexto"/>
          <p:cNvSpPr txBox="1">
            <a:spLocks noChangeArrowheads="1"/>
          </p:cNvSpPr>
          <p:nvPr/>
        </p:nvSpPr>
        <p:spPr bwMode="auto">
          <a:xfrm>
            <a:off x="7689850" y="1971675"/>
            <a:ext cx="1943100" cy="430887"/>
          </a:xfrm>
          <a:prstGeom prst="rect">
            <a:avLst/>
          </a:prstGeom>
          <a:noFill/>
          <a:ln w="9525">
            <a:noFill/>
            <a:miter lim="800000"/>
            <a:headEnd/>
            <a:tailEnd/>
          </a:ln>
        </p:spPr>
        <p:txBody>
          <a:bodyPr>
            <a:spAutoFit/>
          </a:bodyPr>
          <a:lstStyle/>
          <a:p>
            <a:pPr algn="r"/>
            <a:r>
              <a:rPr lang="ca-ES" sz="1100" dirty="0" smtClean="0"/>
              <a:t>Dades referents </a:t>
            </a:r>
            <a:r>
              <a:rPr lang="ca-ES" sz="1100" dirty="0"/>
              <a:t>a España.</a:t>
            </a:r>
          </a:p>
          <a:p>
            <a:pPr algn="r"/>
            <a:r>
              <a:rPr lang="ca-ES" sz="1100" u="sng" dirty="0" smtClean="0"/>
              <a:t>Font</a:t>
            </a:r>
            <a:r>
              <a:rPr lang="ca-ES" sz="1100" dirty="0" smtClean="0"/>
              <a:t>: </a:t>
            </a:r>
            <a:r>
              <a:rPr lang="ca-ES" sz="1100" dirty="0"/>
              <a:t>CNMC.</a:t>
            </a:r>
          </a:p>
        </p:txBody>
      </p:sp>
      <p:sp>
        <p:nvSpPr>
          <p:cNvPr id="23" name="7 CuadroTexto"/>
          <p:cNvSpPr txBox="1">
            <a:spLocks noChangeArrowheads="1"/>
          </p:cNvSpPr>
          <p:nvPr/>
        </p:nvSpPr>
        <p:spPr bwMode="auto">
          <a:xfrm>
            <a:off x="598488" y="1409265"/>
            <a:ext cx="8893175" cy="584775"/>
          </a:xfrm>
          <a:prstGeom prst="rect">
            <a:avLst/>
          </a:prstGeom>
          <a:noFill/>
          <a:ln w="9525">
            <a:noFill/>
            <a:miter lim="800000"/>
            <a:headEnd/>
            <a:tailEnd/>
          </a:ln>
        </p:spPr>
        <p:txBody>
          <a:bodyPr>
            <a:spAutoFit/>
          </a:bodyPr>
          <a:lstStyle/>
          <a:p>
            <a:pPr algn="just"/>
            <a:r>
              <a:rPr lang="ca-ES" altLang="es-ES" sz="1600" b="1" dirty="0" smtClean="0"/>
              <a:t>Impacte </a:t>
            </a:r>
            <a:r>
              <a:rPr lang="ca-ES" altLang="es-ES" sz="1600" b="1" dirty="0"/>
              <a:t>de la reforma del </a:t>
            </a:r>
            <a:r>
              <a:rPr lang="ca-ES" altLang="es-ES" sz="1600" b="1" dirty="0" smtClean="0"/>
              <a:t>nou </a:t>
            </a:r>
            <a:r>
              <a:rPr lang="ca-ES" altLang="es-ES" sz="1600" b="1" dirty="0"/>
              <a:t>sistema de </a:t>
            </a:r>
            <a:r>
              <a:rPr lang="ca-ES" altLang="es-ES" sz="1600" b="1" dirty="0" smtClean="0"/>
              <a:t>retribució </a:t>
            </a:r>
            <a:r>
              <a:rPr lang="ca-ES" altLang="es-ES" sz="1600" b="1" dirty="0" err="1" smtClean="0"/>
              <a:t>econ</a:t>
            </a:r>
            <a:r>
              <a:rPr lang="es-ES" altLang="es-ES" sz="1600" b="1" dirty="0" err="1"/>
              <a:t>ò</a:t>
            </a:r>
            <a:r>
              <a:rPr lang="ca-ES" altLang="es-ES" sz="1600" b="1" dirty="0" smtClean="0"/>
              <a:t>mica </a:t>
            </a:r>
            <a:r>
              <a:rPr lang="ca-ES" altLang="es-ES" sz="1600" b="1" dirty="0"/>
              <a:t>sobre </a:t>
            </a:r>
            <a:r>
              <a:rPr lang="ca-ES" altLang="es-ES" sz="1600" b="1" dirty="0" smtClean="0"/>
              <a:t>les instal·lacions existents d</a:t>
            </a:r>
            <a:r>
              <a:rPr lang="es-ES" altLang="es-ES" sz="1600" b="1" dirty="0" smtClean="0"/>
              <a:t>’</a:t>
            </a:r>
            <a:r>
              <a:rPr lang="ca-ES" altLang="es-ES" sz="1600" b="1" dirty="0" err="1" smtClean="0"/>
              <a:t>energ</a:t>
            </a:r>
            <a:r>
              <a:rPr lang="es-ES" altLang="es-ES" sz="1600" b="1" dirty="0" err="1" smtClean="0"/>
              <a:t>ie</a:t>
            </a:r>
            <a:r>
              <a:rPr lang="ca-ES" altLang="es-ES" sz="1600" b="1" dirty="0" smtClean="0"/>
              <a:t>s </a:t>
            </a:r>
            <a:r>
              <a:rPr lang="ca-ES" altLang="es-ES" sz="1600" b="1" dirty="0"/>
              <a:t>renovables, </a:t>
            </a:r>
            <a:r>
              <a:rPr lang="ca-ES" altLang="es-ES" sz="1600" b="1" dirty="0" smtClean="0"/>
              <a:t>cogeneració </a:t>
            </a:r>
            <a:r>
              <a:rPr lang="es-ES" altLang="es-ES" sz="1600" b="1" dirty="0"/>
              <a:t>i</a:t>
            </a:r>
            <a:r>
              <a:rPr lang="ca-ES" altLang="es-ES" sz="1600" b="1" dirty="0" smtClean="0"/>
              <a:t> </a:t>
            </a:r>
            <a:r>
              <a:rPr lang="ca-ES" altLang="es-ES" sz="1600" b="1" dirty="0"/>
              <a:t>res</a:t>
            </a:r>
            <a:r>
              <a:rPr lang="es-ES" altLang="es-ES" sz="1600" b="1" dirty="0"/>
              <a:t>i</a:t>
            </a:r>
            <a:r>
              <a:rPr lang="ca-ES" altLang="es-ES" sz="1600" b="1" dirty="0" smtClean="0"/>
              <a:t>dus</a:t>
            </a:r>
            <a:endParaRPr lang="ca-ES" altLang="es-ES" sz="1600" b="1" dirty="0"/>
          </a:p>
        </p:txBody>
      </p:sp>
      <p:pic>
        <p:nvPicPr>
          <p:cNvPr id="24" name="Picture 3"/>
          <p:cNvPicPr>
            <a:picLocks noChangeAspect="1" noChangeArrowheads="1"/>
          </p:cNvPicPr>
          <p:nvPr/>
        </p:nvPicPr>
        <p:blipFill>
          <a:blip r:embed="rId4"/>
          <a:srcRect/>
          <a:stretch>
            <a:fillRect/>
          </a:stretch>
        </p:blipFill>
        <p:spPr bwMode="auto">
          <a:xfrm>
            <a:off x="6807200" y="4240213"/>
            <a:ext cx="2622550" cy="2227262"/>
          </a:xfrm>
          <a:prstGeom prst="rect">
            <a:avLst/>
          </a:prstGeom>
          <a:noFill/>
          <a:ln w="9525">
            <a:noFill/>
            <a:miter lim="800000"/>
            <a:headEnd/>
            <a:tailEnd/>
          </a:ln>
        </p:spPr>
      </p:pic>
      <p:sp>
        <p:nvSpPr>
          <p:cNvPr id="25" name="17 Rectángulo"/>
          <p:cNvSpPr>
            <a:spLocks noChangeArrowheads="1"/>
          </p:cNvSpPr>
          <p:nvPr/>
        </p:nvSpPr>
        <p:spPr bwMode="auto">
          <a:xfrm>
            <a:off x="6772275" y="4962525"/>
            <a:ext cx="2667000" cy="161925"/>
          </a:xfrm>
          <a:prstGeom prst="rect">
            <a:avLst/>
          </a:prstGeom>
          <a:noFill/>
          <a:ln w="28575" algn="ctr">
            <a:solidFill>
              <a:srgbClr val="C00000"/>
            </a:solidFill>
            <a:round/>
            <a:headEnd/>
            <a:tailEnd/>
          </a:ln>
        </p:spPr>
        <p:txBody>
          <a:bodyPr/>
          <a:lstStyle/>
          <a:p>
            <a:endParaRPr lang="en-US" sz="1600" b="1"/>
          </a:p>
        </p:txBody>
      </p:sp>
      <p:sp>
        <p:nvSpPr>
          <p:cNvPr id="26" name="18 Rectángulo"/>
          <p:cNvSpPr>
            <a:spLocks noChangeArrowheads="1"/>
          </p:cNvSpPr>
          <p:nvPr/>
        </p:nvSpPr>
        <p:spPr bwMode="auto">
          <a:xfrm>
            <a:off x="6772275" y="5400675"/>
            <a:ext cx="2667000" cy="161925"/>
          </a:xfrm>
          <a:prstGeom prst="rect">
            <a:avLst/>
          </a:prstGeom>
          <a:noFill/>
          <a:ln w="28575" algn="ctr">
            <a:solidFill>
              <a:srgbClr val="C00000"/>
            </a:solidFill>
            <a:round/>
            <a:headEnd/>
            <a:tailEnd/>
          </a:ln>
        </p:spPr>
        <p:txBody>
          <a:bodyPr/>
          <a:lstStyle/>
          <a:p>
            <a:endParaRPr lang="en-US" sz="1600" b="1"/>
          </a:p>
        </p:txBody>
      </p:sp>
      <p:sp>
        <p:nvSpPr>
          <p:cNvPr id="27" name="19 Rectángulo"/>
          <p:cNvSpPr>
            <a:spLocks noChangeArrowheads="1"/>
          </p:cNvSpPr>
          <p:nvPr/>
        </p:nvSpPr>
        <p:spPr bwMode="auto">
          <a:xfrm>
            <a:off x="6772275" y="6286500"/>
            <a:ext cx="2667000" cy="161925"/>
          </a:xfrm>
          <a:prstGeom prst="rect">
            <a:avLst/>
          </a:prstGeom>
          <a:noFill/>
          <a:ln w="28575" algn="ctr">
            <a:solidFill>
              <a:srgbClr val="C00000"/>
            </a:solidFill>
            <a:round/>
            <a:headEnd/>
            <a:tailEnd/>
          </a:ln>
        </p:spPr>
        <p:txBody>
          <a:bodyPr/>
          <a:lstStyle/>
          <a:p>
            <a:endParaRPr lang="en-US" sz="1600" b="1"/>
          </a:p>
        </p:txBody>
      </p:sp>
      <p:sp>
        <p:nvSpPr>
          <p:cNvPr id="28" name="20 Rectángulo"/>
          <p:cNvSpPr>
            <a:spLocks noChangeArrowheads="1"/>
          </p:cNvSpPr>
          <p:nvPr/>
        </p:nvSpPr>
        <p:spPr bwMode="auto">
          <a:xfrm>
            <a:off x="6772275" y="5991225"/>
            <a:ext cx="2667000" cy="161925"/>
          </a:xfrm>
          <a:prstGeom prst="rect">
            <a:avLst/>
          </a:prstGeom>
          <a:noFill/>
          <a:ln w="28575" algn="ctr">
            <a:solidFill>
              <a:srgbClr val="C00000"/>
            </a:solidFill>
            <a:round/>
            <a:headEnd/>
            <a:tailEnd/>
          </a:ln>
        </p:spPr>
        <p:txBody>
          <a:bodyPr/>
          <a:lstStyle/>
          <a:p>
            <a:endParaRPr lang="en-US" sz="1600" b="1"/>
          </a:p>
        </p:txBody>
      </p:sp>
      <p:sp>
        <p:nvSpPr>
          <p:cNvPr id="14" name="Text Box 3"/>
          <p:cNvSpPr txBox="1">
            <a:spLocks noChangeArrowheads="1"/>
          </p:cNvSpPr>
          <p:nvPr/>
        </p:nvSpPr>
        <p:spPr bwMode="auto">
          <a:xfrm>
            <a:off x="413021" y="1112216"/>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Implicacions</a:t>
            </a:r>
            <a:endParaRPr lang="ca-ES" sz="2000" b="1" dirty="0">
              <a:solidFill>
                <a:srgbClr val="B80000"/>
              </a:solidFill>
              <a:latin typeface="Arial" pitchFamily="34" charset="0"/>
              <a:cs typeface="Arial" pitchFamily="34" charset="0"/>
            </a:endParaRPr>
          </a:p>
        </p:txBody>
      </p:sp>
      <p:sp>
        <p:nvSpPr>
          <p:cNvPr id="15"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2. REFORMA ELÈCTRICA DEL GOVERN CENTRAL</a:t>
            </a:r>
            <a:endParaRPr lang="ca-ES" sz="2000" b="1" kern="0" dirty="0">
              <a:solidFill>
                <a:srgbClr val="C00000"/>
              </a:solidFill>
              <a:latin typeface="+mn-lt"/>
              <a:ea typeface="+mj-ea"/>
              <a:cs typeface="Helvetica" pitchFamily="34" charset="0"/>
            </a:endParaRPr>
          </a:p>
        </p:txBody>
      </p:sp>
      <p:sp>
        <p:nvSpPr>
          <p:cNvPr id="16" name="15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3493843101"/>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ChangeArrowheads="1"/>
          </p:cNvSpPr>
          <p:nvPr>
            <p:ph type="title" idx="4294967295"/>
          </p:nvPr>
        </p:nvSpPr>
        <p:spPr>
          <a:xfrm>
            <a:off x="0" y="274638"/>
            <a:ext cx="8915400" cy="1143000"/>
          </a:xfrm>
        </p:spPr>
        <p:txBody>
          <a:bodyPr lIns="92545" tIns="46274" rIns="92545" bIns="46274"/>
          <a:lstStyle/>
          <a:p>
            <a:pPr>
              <a:lnSpc>
                <a:spcPct val="80000"/>
              </a:lnSpc>
            </a:pPr>
            <a:r>
              <a:rPr lang="ca-ES" sz="3300" dirty="0" smtClean="0">
                <a:solidFill>
                  <a:srgbClr val="2D4492"/>
                </a:solidFill>
                <a:latin typeface="Helvetica Black*" pitchFamily="2" charset="0"/>
              </a:rPr>
              <a:t> </a:t>
            </a:r>
            <a:endParaRPr lang="ca-ES" dirty="0" smtClean="0">
              <a:solidFill>
                <a:srgbClr val="2D4492"/>
              </a:solidFill>
              <a:latin typeface="Helvetica Black*" pitchFamily="2" charset="0"/>
            </a:endParaRPr>
          </a:p>
        </p:txBody>
      </p:sp>
      <p:sp>
        <p:nvSpPr>
          <p:cNvPr id="55298" name="Text Box 8"/>
          <p:cNvSpPr txBox="1">
            <a:spLocks noChangeArrowheads="1"/>
          </p:cNvSpPr>
          <p:nvPr/>
        </p:nvSpPr>
        <p:spPr bwMode="auto">
          <a:xfrm>
            <a:off x="4808538" y="3068638"/>
            <a:ext cx="4176712" cy="336550"/>
          </a:xfrm>
          <a:prstGeom prst="rect">
            <a:avLst/>
          </a:prstGeom>
          <a:noFill/>
          <a:ln w="9525">
            <a:noFill/>
            <a:miter lim="800000"/>
            <a:headEnd/>
            <a:tailEnd/>
          </a:ln>
        </p:spPr>
        <p:txBody>
          <a:bodyPr>
            <a:spAutoFit/>
          </a:bodyPr>
          <a:lstStyle/>
          <a:p>
            <a:pPr algn="ctr" defTabSz="925513"/>
            <a:r>
              <a:rPr lang="ca-ES" sz="1600" b="1" dirty="0">
                <a:solidFill>
                  <a:srgbClr val="2D4492"/>
                </a:solidFill>
                <a:latin typeface="Helvetica*" pitchFamily="2" charset="0"/>
              </a:rPr>
              <a:t> </a:t>
            </a:r>
          </a:p>
        </p:txBody>
      </p:sp>
      <p:sp>
        <p:nvSpPr>
          <p:cNvPr id="55299" name="Rectangle 9"/>
          <p:cNvSpPr>
            <a:spLocks noChangeArrowheads="1"/>
          </p:cNvSpPr>
          <p:nvPr/>
        </p:nvSpPr>
        <p:spPr bwMode="auto">
          <a:xfrm>
            <a:off x="272480" y="2492896"/>
            <a:ext cx="9361040" cy="1008112"/>
          </a:xfrm>
          <a:prstGeom prst="rect">
            <a:avLst/>
          </a:prstGeom>
          <a:noFill/>
          <a:ln w="9525" algn="ctr">
            <a:noFill/>
            <a:miter lim="800000"/>
            <a:headEnd/>
            <a:tailEnd/>
          </a:ln>
        </p:spPr>
        <p:txBody>
          <a:bodyPr lIns="92545" tIns="46274" rIns="92545" bIns="46274"/>
          <a:lstStyle/>
          <a:p>
            <a:pPr algn="ctr"/>
            <a:r>
              <a:rPr lang="es-ES" sz="3200" b="1" dirty="0" smtClean="0">
                <a:solidFill>
                  <a:srgbClr val="C00000"/>
                </a:solidFill>
                <a:latin typeface="Helvetica Black*"/>
              </a:rPr>
              <a:t>La </a:t>
            </a:r>
            <a:r>
              <a:rPr lang="es-ES" sz="3200" b="1" dirty="0" err="1" smtClean="0">
                <a:solidFill>
                  <a:srgbClr val="C00000"/>
                </a:solidFill>
                <a:latin typeface="Helvetica Black*"/>
              </a:rPr>
              <a:t>transició</a:t>
            </a:r>
            <a:r>
              <a:rPr lang="es-ES" sz="3200" b="1" dirty="0" smtClean="0">
                <a:solidFill>
                  <a:srgbClr val="C00000"/>
                </a:solidFill>
                <a:latin typeface="Helvetica Black*"/>
              </a:rPr>
              <a:t> </a:t>
            </a:r>
            <a:r>
              <a:rPr lang="es-ES" sz="3200" b="1" dirty="0" err="1" smtClean="0">
                <a:solidFill>
                  <a:srgbClr val="C00000"/>
                </a:solidFill>
                <a:latin typeface="Helvetica Black*"/>
              </a:rPr>
              <a:t>energètica</a:t>
            </a:r>
            <a:r>
              <a:rPr lang="es-ES" sz="3200" b="1" dirty="0" smtClean="0">
                <a:solidFill>
                  <a:srgbClr val="C00000"/>
                </a:solidFill>
                <a:latin typeface="Helvetica Black*"/>
              </a:rPr>
              <a:t> a Catalunya</a:t>
            </a:r>
            <a:endParaRPr lang="ca-ES" sz="3200" dirty="0">
              <a:solidFill>
                <a:srgbClr val="C00000"/>
              </a:solidFill>
              <a:latin typeface="Helvetica Black*"/>
            </a:endParaRPr>
          </a:p>
        </p:txBody>
      </p:sp>
      <p:pic>
        <p:nvPicPr>
          <p:cNvPr id="55302" name="8 Imagen" descr="idbh.gif"/>
          <p:cNvPicPr>
            <a:picLocks noChangeAspect="1"/>
          </p:cNvPicPr>
          <p:nvPr/>
        </p:nvPicPr>
        <p:blipFill>
          <a:blip r:embed="rId3" cstate="print"/>
          <a:srcRect/>
          <a:stretch>
            <a:fillRect/>
          </a:stretch>
        </p:blipFill>
        <p:spPr bwMode="auto">
          <a:xfrm>
            <a:off x="3152800" y="692696"/>
            <a:ext cx="3611563" cy="928687"/>
          </a:xfrm>
          <a:prstGeom prst="rect">
            <a:avLst/>
          </a:prstGeom>
          <a:noFill/>
          <a:ln w="9525">
            <a:noFill/>
            <a:miter lim="800000"/>
            <a:headEnd/>
            <a:tailEnd/>
          </a:ln>
        </p:spPr>
      </p:pic>
      <p:sp>
        <p:nvSpPr>
          <p:cNvPr id="8" name="6 CuadroTexto"/>
          <p:cNvSpPr txBox="1">
            <a:spLocks noChangeArrowheads="1"/>
          </p:cNvSpPr>
          <p:nvPr/>
        </p:nvSpPr>
        <p:spPr bwMode="auto">
          <a:xfrm>
            <a:off x="1436914" y="4149724"/>
            <a:ext cx="7307035" cy="1631216"/>
          </a:xfrm>
          <a:prstGeom prst="rect">
            <a:avLst/>
          </a:prstGeom>
          <a:noFill/>
          <a:ln w="9525">
            <a:noFill/>
            <a:miter lim="800000"/>
            <a:headEnd/>
            <a:tailEnd/>
          </a:ln>
        </p:spPr>
        <p:txBody>
          <a:bodyPr wrap="square">
            <a:spAutoFit/>
          </a:bodyPr>
          <a:lstStyle/>
          <a:p>
            <a:pPr algn="ctr"/>
            <a:r>
              <a:rPr lang="ca-ES" sz="2000" b="1" dirty="0" smtClean="0">
                <a:latin typeface="Helvetica" pitchFamily="34" charset="0"/>
                <a:cs typeface="Helvetica" pitchFamily="34" charset="0"/>
              </a:rPr>
              <a:t>Pere Palacín i Farré</a:t>
            </a:r>
          </a:p>
          <a:p>
            <a:pPr algn="ctr"/>
            <a:r>
              <a:rPr lang="ca-ES" sz="2000" b="1" dirty="0" smtClean="0">
                <a:latin typeface="Helvetica" pitchFamily="34" charset="0"/>
                <a:cs typeface="Helvetica" pitchFamily="34" charset="0"/>
              </a:rPr>
              <a:t>Director General d’Energia, Mines i Seguretat Industrial</a:t>
            </a:r>
          </a:p>
          <a:p>
            <a:pPr algn="ctr"/>
            <a:endParaRPr lang="ca-ES" sz="2000" b="1" dirty="0" smtClean="0">
              <a:latin typeface="Helvetica" pitchFamily="34" charset="0"/>
              <a:cs typeface="Helvetica" pitchFamily="34" charset="0"/>
            </a:endParaRPr>
          </a:p>
          <a:p>
            <a:pPr algn="ctr"/>
            <a:r>
              <a:rPr lang="ca-ES" sz="2000" b="1" dirty="0" smtClean="0">
                <a:latin typeface="Helvetica" pitchFamily="34" charset="0"/>
                <a:cs typeface="Helvetica" pitchFamily="34" charset="0"/>
              </a:rPr>
              <a:t>Fundació Cercle d’Infraestructures</a:t>
            </a:r>
          </a:p>
          <a:p>
            <a:pPr algn="ctr"/>
            <a:r>
              <a:rPr lang="ca-ES" sz="2000" b="1" dirty="0" smtClean="0">
                <a:latin typeface="Helvetica" pitchFamily="34" charset="0"/>
                <a:cs typeface="Helvetica" pitchFamily="34" charset="0"/>
              </a:rPr>
              <a:t>Cambra de Comerç de Tarragona, </a:t>
            </a:r>
            <a:r>
              <a:rPr lang="ca-ES" sz="2000" b="1" dirty="0">
                <a:latin typeface="Helvetica" pitchFamily="34" charset="0"/>
                <a:cs typeface="Helvetica" pitchFamily="34" charset="0"/>
              </a:rPr>
              <a:t>9</a:t>
            </a:r>
            <a:r>
              <a:rPr lang="ca-ES" sz="2000" b="1" dirty="0" smtClean="0">
                <a:latin typeface="Helvetica" pitchFamily="34" charset="0"/>
                <a:cs typeface="Helvetica" pitchFamily="34" charset="0"/>
              </a:rPr>
              <a:t> de novembre de 2016</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3 CuadroTexto"/>
          <p:cNvSpPr txBox="1">
            <a:spLocks noChangeArrowheads="1"/>
          </p:cNvSpPr>
          <p:nvPr/>
        </p:nvSpPr>
        <p:spPr bwMode="auto">
          <a:xfrm>
            <a:off x="695325" y="1869917"/>
            <a:ext cx="8820150" cy="4462760"/>
          </a:xfrm>
          <a:prstGeom prst="rect">
            <a:avLst/>
          </a:prstGeom>
          <a:noFill/>
          <a:ln w="9525">
            <a:noFill/>
            <a:miter lim="800000"/>
            <a:headEnd/>
            <a:tailEnd/>
          </a:ln>
        </p:spPr>
        <p:txBody>
          <a:bodyPr>
            <a:spAutoFit/>
          </a:bodyPr>
          <a:lstStyle/>
          <a:p>
            <a:pPr algn="just"/>
            <a:r>
              <a:rPr lang="ca-ES" sz="1800" b="1" dirty="0" smtClean="0"/>
              <a:t>2.- Limitacions a l'autoconsum d'energia elèctrica</a:t>
            </a:r>
          </a:p>
          <a:p>
            <a:pPr algn="just"/>
            <a:endParaRPr lang="ca-ES" sz="1800" dirty="0" smtClean="0"/>
          </a:p>
          <a:p>
            <a:pPr algn="just"/>
            <a:r>
              <a:rPr lang="ca-ES" sz="1600" dirty="0" smtClean="0"/>
              <a:t>El Reial Decret 900/2015 d'autoconsum d'energia elèctrica aprovat pel Ministeri té un clar efecte desincentivador, ja que </a:t>
            </a:r>
            <a:r>
              <a:rPr lang="ca-ES" sz="1600" b="1" dirty="0" smtClean="0"/>
              <a:t>penalitza durament l'autoconsum d'energia elèctrica i la introducció d'elements d'acumulació</a:t>
            </a:r>
            <a:r>
              <a:rPr lang="ca-ES" sz="1600" dirty="0" smtClean="0"/>
              <a:t>, fent que aquesta forma de consum d'energia sigui </a:t>
            </a:r>
            <a:r>
              <a:rPr lang="ca-ES" sz="1600" b="1" dirty="0" smtClean="0"/>
              <a:t>inviable econòmicament.</a:t>
            </a:r>
          </a:p>
          <a:p>
            <a:pPr algn="just"/>
            <a:endParaRPr lang="ca-ES" sz="1800" dirty="0" smtClean="0"/>
          </a:p>
          <a:p>
            <a:pPr algn="just"/>
            <a:r>
              <a:rPr lang="ca-ES" sz="1600" dirty="0" smtClean="0"/>
              <a:t>L'aprovació d'aquesta regulació de l'autoconsum </a:t>
            </a:r>
            <a:r>
              <a:rPr lang="ca-ES" sz="1600" b="1" dirty="0" smtClean="0"/>
              <a:t>és incompatible totalment amb el desenvolupament del potencial fotovoltaic del nostre país.</a:t>
            </a:r>
          </a:p>
          <a:p>
            <a:pPr algn="just"/>
            <a:endParaRPr lang="ca-ES" sz="1800" b="1" dirty="0"/>
          </a:p>
          <a:p>
            <a:pPr algn="just"/>
            <a:r>
              <a:rPr lang="ca-ES" altLang="es-ES" sz="1800" b="1" dirty="0"/>
              <a:t>3.- Nova distribució dels preus dels peatges d'accés d'energia elèctrica</a:t>
            </a:r>
          </a:p>
          <a:p>
            <a:pPr algn="just"/>
            <a:endParaRPr lang="ca-ES" altLang="es-ES" sz="1800" dirty="0"/>
          </a:p>
          <a:p>
            <a:pPr algn="just"/>
            <a:r>
              <a:rPr lang="ca-ES" altLang="es-ES" sz="1600" dirty="0"/>
              <a:t>La reforma elèctrica suposa l'inici d'un camí cap a una nova distribució dels costos regulats que paguen els consumidors finals d'energia elèctrica a través dels termes de potència i d'energia dels peatges d'accés. Aquesta nova distribució, </a:t>
            </a:r>
            <a:r>
              <a:rPr lang="ca-ES" altLang="es-ES" sz="1600" b="1" dirty="0"/>
              <a:t>que dóna més rellevància al terme de potència que al terme d'energia,</a:t>
            </a:r>
            <a:r>
              <a:rPr lang="ca-ES" altLang="es-ES" sz="1600" dirty="0"/>
              <a:t> suposa un </a:t>
            </a:r>
            <a:r>
              <a:rPr lang="ca-ES" altLang="es-ES" sz="1600" dirty="0" err="1"/>
              <a:t>desincentiu</a:t>
            </a:r>
            <a:r>
              <a:rPr lang="ca-ES" altLang="es-ES" sz="1600" dirty="0"/>
              <a:t> molt important perquè els consumidors d'energia elèctrica desenvolupin accions efectives de gestió de la demanda</a:t>
            </a:r>
            <a:endParaRPr lang="ca-ES" sz="1600" b="1" dirty="0"/>
          </a:p>
        </p:txBody>
      </p:sp>
      <p:sp>
        <p:nvSpPr>
          <p:cNvPr id="4" name="Text Box 3"/>
          <p:cNvSpPr txBox="1">
            <a:spLocks noChangeArrowheads="1"/>
          </p:cNvSpPr>
          <p:nvPr/>
        </p:nvSpPr>
        <p:spPr bwMode="auto">
          <a:xfrm>
            <a:off x="413021" y="1324644"/>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Implicacions</a:t>
            </a:r>
            <a:endParaRPr lang="ca-ES" sz="2000" b="1" dirty="0">
              <a:solidFill>
                <a:srgbClr val="B80000"/>
              </a:solidFill>
              <a:latin typeface="Arial" pitchFamily="34" charset="0"/>
              <a:cs typeface="Arial" pitchFamily="34" charset="0"/>
            </a:endParaRPr>
          </a:p>
        </p:txBody>
      </p:sp>
      <p:sp>
        <p:nvSpPr>
          <p:cNvPr id="6"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2. REFORMA ELÈCTRICA DEL GOVERN CENTRAL</a:t>
            </a:r>
            <a:endParaRPr lang="ca-ES" sz="2000" b="1" kern="0" dirty="0">
              <a:solidFill>
                <a:srgbClr val="C00000"/>
              </a:solidFill>
              <a:latin typeface="+mn-lt"/>
              <a:ea typeface="+mj-ea"/>
              <a:cs typeface="Helvetica" pitchFamily="34" charset="0"/>
            </a:endParaRPr>
          </a:p>
        </p:txBody>
      </p:sp>
      <p:sp>
        <p:nvSpPr>
          <p:cNvPr id="5" name="4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1416183027"/>
      </p:ext>
    </p:extLst>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CuadroTexto"/>
          <p:cNvSpPr txBox="1">
            <a:spLocks noChangeArrowheads="1"/>
          </p:cNvSpPr>
          <p:nvPr/>
        </p:nvSpPr>
        <p:spPr bwMode="auto">
          <a:xfrm>
            <a:off x="549870" y="1710157"/>
            <a:ext cx="9356130" cy="4985980"/>
          </a:xfrm>
          <a:prstGeom prst="rect">
            <a:avLst/>
          </a:prstGeom>
          <a:noFill/>
          <a:ln w="9525">
            <a:noFill/>
            <a:miter lim="800000"/>
            <a:headEnd/>
            <a:tailEnd/>
          </a:ln>
        </p:spPr>
        <p:txBody>
          <a:bodyPr wrap="square">
            <a:spAutoFit/>
          </a:bodyPr>
          <a:lstStyle/>
          <a:p>
            <a:pPr algn="just"/>
            <a:r>
              <a:rPr lang="ca-ES" sz="1800" b="1" dirty="0" smtClean="0"/>
              <a:t>4.- Nova regulació del servei d'interrompibilitat</a:t>
            </a:r>
          </a:p>
          <a:p>
            <a:pPr algn="just"/>
            <a:endParaRPr lang="ca-ES" sz="1800" dirty="0" smtClean="0"/>
          </a:p>
          <a:p>
            <a:pPr algn="just"/>
            <a:r>
              <a:rPr lang="ca-ES" sz="1600" dirty="0" smtClean="0"/>
              <a:t>La nova regulació del servei d'interrompibilitat per a consumidors elèctrics perjudica greument les indústries de consum intensiu d'energia elèctrica (indústries cimentera, química de base, siderúrgica, paperera...), atesa la gran </a:t>
            </a:r>
            <a:r>
              <a:rPr lang="ca-ES" sz="1600" b="1" dirty="0" smtClean="0"/>
              <a:t>incertesa</a:t>
            </a:r>
            <a:r>
              <a:rPr lang="ca-ES" sz="1600" dirty="0" smtClean="0"/>
              <a:t> generada sobre el nivell d'ingressos derivats d'aquest mecanisme (reducció estimada en 200 M€ respecte als ingressos de l'any 2013).</a:t>
            </a:r>
          </a:p>
          <a:p>
            <a:pPr algn="just"/>
            <a:endParaRPr lang="ca-ES" sz="1600" dirty="0" smtClean="0"/>
          </a:p>
          <a:p>
            <a:pPr algn="just"/>
            <a:r>
              <a:rPr lang="ca-ES" sz="1600" dirty="0" smtClean="0"/>
              <a:t>A més, el nou mecanisme (que ha entrat en funcionament l'any 2015) funciona segons un esquema de subhasta entre els diferents oferents, fet que no fa possible predir els ingressos econòmics derivats de la prestació d'aquest servei.</a:t>
            </a:r>
          </a:p>
          <a:p>
            <a:pPr algn="just"/>
            <a:endParaRPr lang="ca-ES" sz="1800" dirty="0"/>
          </a:p>
          <a:p>
            <a:pPr algn="just"/>
            <a:r>
              <a:rPr lang="ca-ES" altLang="es-ES" sz="1800" b="1" dirty="0"/>
              <a:t>5.- Falta de regulació específica sobre les xarxes elèctriques de distribució tancades</a:t>
            </a:r>
          </a:p>
          <a:p>
            <a:pPr algn="just"/>
            <a:endParaRPr lang="ca-ES" altLang="es-ES" sz="1800" dirty="0"/>
          </a:p>
          <a:p>
            <a:pPr algn="just"/>
            <a:r>
              <a:rPr lang="ca-ES" altLang="es-ES" sz="1600" dirty="0"/>
              <a:t>La reforma elèctrica no inclou una regulació específica sobre les anomenades </a:t>
            </a:r>
            <a:r>
              <a:rPr lang="ca-ES" altLang="es-ES" sz="1600" b="1" dirty="0"/>
              <a:t>“xarxes elèctriques de distribució tancades</a:t>
            </a:r>
            <a:r>
              <a:rPr lang="ca-ES" altLang="es-ES" sz="1600" dirty="0"/>
              <a:t>" (xarxes de distribució que subministren energia elèctrica en una zona industrial, comercial o de serveis compartits reduïda des del punt de vista geogràfic</a:t>
            </a:r>
            <a:r>
              <a:rPr lang="ca-ES" altLang="es-ES" sz="1600" dirty="0" smtClean="0"/>
              <a:t>). La Generalitat va presentar a l’AEQT un estudi de </a:t>
            </a:r>
            <a:r>
              <a:rPr lang="ca-ES" altLang="es-ES" sz="1600" dirty="0" err="1" smtClean="0"/>
              <a:t>bechmarking</a:t>
            </a:r>
            <a:r>
              <a:rPr lang="ca-ES" altLang="es-ES" sz="1600" dirty="0" smtClean="0"/>
              <a:t> per desenvolupar aquest tipus de xarxes.</a:t>
            </a:r>
            <a:endParaRPr lang="ca-ES" altLang="es-ES" sz="1600" dirty="0"/>
          </a:p>
          <a:p>
            <a:pPr algn="just"/>
            <a:endParaRPr lang="ca-ES" sz="1800" dirty="0"/>
          </a:p>
        </p:txBody>
      </p:sp>
      <p:sp>
        <p:nvSpPr>
          <p:cNvPr id="4" name="Text Box 3"/>
          <p:cNvSpPr txBox="1">
            <a:spLocks noChangeArrowheads="1"/>
          </p:cNvSpPr>
          <p:nvPr/>
        </p:nvSpPr>
        <p:spPr bwMode="auto">
          <a:xfrm>
            <a:off x="413021" y="1250756"/>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Implicacions</a:t>
            </a:r>
            <a:endParaRPr lang="ca-ES" sz="2000" b="1" dirty="0">
              <a:solidFill>
                <a:srgbClr val="B80000"/>
              </a:solidFill>
              <a:latin typeface="Arial" pitchFamily="34" charset="0"/>
              <a:cs typeface="Arial" pitchFamily="34" charset="0"/>
            </a:endParaRPr>
          </a:p>
        </p:txBody>
      </p:sp>
      <p:sp>
        <p:nvSpPr>
          <p:cNvPr id="5"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2. REFORMA ELÈCTRICA DEL GOVERN CENTRAL</a:t>
            </a:r>
            <a:endParaRPr lang="ca-ES" sz="2000" b="1" kern="0" dirty="0">
              <a:solidFill>
                <a:srgbClr val="C00000"/>
              </a:solidFill>
              <a:latin typeface="+mn-lt"/>
              <a:ea typeface="+mj-ea"/>
              <a:cs typeface="Helvetica" pitchFamily="34" charset="0"/>
            </a:endParaRPr>
          </a:p>
        </p:txBody>
      </p:sp>
      <p:sp>
        <p:nvSpPr>
          <p:cNvPr id="6" name="5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3183465159"/>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p:nvPr/>
        </p:nvSpPr>
        <p:spPr>
          <a:xfrm>
            <a:off x="621867" y="2326185"/>
            <a:ext cx="8651441" cy="3554819"/>
          </a:xfrm>
          <a:prstGeom prst="rect">
            <a:avLst/>
          </a:prstGeom>
        </p:spPr>
        <p:txBody>
          <a:bodyPr wrap="square">
            <a:spAutoFit/>
          </a:bodyPr>
          <a:lstStyle/>
          <a:p>
            <a:pPr marL="285750" indent="-285750" algn="just">
              <a:buFont typeface="Arial" panose="020B0604020202020204" pitchFamily="34" charset="0"/>
              <a:buChar char="•"/>
            </a:pPr>
            <a:r>
              <a:rPr lang="ca-ES" altLang="es-ES" sz="1700" dirty="0" smtClean="0">
                <a:solidFill>
                  <a:srgbClr val="000000"/>
                </a:solidFill>
              </a:rPr>
              <a:t>A l’octubre del 2015 el Govern Central va aprovar la planificació de la Xarxa de transport d’energia elèctrica 2015-2020.</a:t>
            </a:r>
          </a:p>
          <a:p>
            <a:pPr marL="285750" indent="-285750" algn="just">
              <a:buFont typeface="Arial" panose="020B0604020202020204" pitchFamily="34" charset="0"/>
              <a:buChar char="•"/>
            </a:pPr>
            <a:endParaRPr lang="ca-ES" altLang="es-ES" sz="1700" b="1" dirty="0">
              <a:solidFill>
                <a:srgbClr val="000000"/>
              </a:solidFill>
            </a:endParaRPr>
          </a:p>
          <a:p>
            <a:pPr marL="285750" indent="-285750" algn="just">
              <a:buFont typeface="Arial" panose="020B0604020202020204" pitchFamily="34" charset="0"/>
              <a:buChar char="•"/>
            </a:pPr>
            <a:r>
              <a:rPr lang="ca-ES" altLang="es-ES" sz="1700" dirty="0" smtClean="0">
                <a:solidFill>
                  <a:srgbClr val="000000"/>
                </a:solidFill>
              </a:rPr>
              <a:t>El Govern català va proposar 10 actuacions prioritàries a Catalunya que no van ser acceptades. Cal destacar les següents:</a:t>
            </a:r>
          </a:p>
          <a:p>
            <a:pPr marL="285750" indent="-285750" algn="just">
              <a:buFont typeface="Arial" panose="020B0604020202020204" pitchFamily="34" charset="0"/>
              <a:buChar char="•"/>
            </a:pPr>
            <a:endParaRPr lang="ca-ES" altLang="es-ES" sz="1700" dirty="0">
              <a:solidFill>
                <a:srgbClr val="000000"/>
              </a:solidFill>
            </a:endParaRPr>
          </a:p>
          <a:p>
            <a:pPr marL="742950" lvl="1" indent="-285750" algn="just">
              <a:buFont typeface="Arial" panose="020B0604020202020204" pitchFamily="34" charset="0"/>
              <a:buChar char="•"/>
            </a:pPr>
            <a:r>
              <a:rPr lang="ca-ES" altLang="es-ES" sz="1700" dirty="0" smtClean="0">
                <a:solidFill>
                  <a:srgbClr val="000000"/>
                </a:solidFill>
              </a:rPr>
              <a:t>Subestació elèctrica 400 kV Deltebre</a:t>
            </a:r>
          </a:p>
          <a:p>
            <a:pPr marL="742950" lvl="1" indent="-285750" algn="just">
              <a:buFont typeface="Arial" panose="020B0604020202020204" pitchFamily="34" charset="0"/>
              <a:buChar char="•"/>
            </a:pPr>
            <a:r>
              <a:rPr lang="ca-ES" altLang="es-ES" sz="1700" dirty="0">
                <a:solidFill>
                  <a:srgbClr val="000000"/>
                </a:solidFill>
              </a:rPr>
              <a:t>Subestació elèctrica </a:t>
            </a:r>
            <a:r>
              <a:rPr lang="ca-ES" altLang="es-ES" sz="1700" dirty="0" smtClean="0">
                <a:solidFill>
                  <a:srgbClr val="000000"/>
                </a:solidFill>
              </a:rPr>
              <a:t>220 </a:t>
            </a:r>
            <a:r>
              <a:rPr lang="ca-ES" altLang="es-ES" sz="1700" dirty="0">
                <a:solidFill>
                  <a:srgbClr val="000000"/>
                </a:solidFill>
              </a:rPr>
              <a:t>kV CRT </a:t>
            </a:r>
            <a:r>
              <a:rPr lang="ca-ES" altLang="es-ES" sz="1700" dirty="0" smtClean="0">
                <a:solidFill>
                  <a:srgbClr val="000000"/>
                </a:solidFill>
              </a:rPr>
              <a:t>Vilaseca-Salou</a:t>
            </a:r>
          </a:p>
          <a:p>
            <a:pPr marL="742950" lvl="1" indent="-285750" algn="just">
              <a:buFont typeface="Arial" panose="020B0604020202020204" pitchFamily="34" charset="0"/>
              <a:buChar char="•"/>
            </a:pPr>
            <a:r>
              <a:rPr lang="ca-ES" altLang="es-ES" sz="1700" dirty="0" smtClean="0">
                <a:solidFill>
                  <a:srgbClr val="000000"/>
                </a:solidFill>
              </a:rPr>
              <a:t>Subestació elèctrica 220 kV Reus II</a:t>
            </a:r>
          </a:p>
          <a:p>
            <a:pPr marL="742950" lvl="1" indent="-285750" algn="just">
              <a:buFont typeface="Arial" panose="020B0604020202020204" pitchFamily="34" charset="0"/>
              <a:buChar char="•"/>
            </a:pPr>
            <a:endParaRPr lang="ca-ES" altLang="es-ES" sz="1800" dirty="0">
              <a:solidFill>
                <a:srgbClr val="000000"/>
              </a:solidFill>
            </a:endParaRPr>
          </a:p>
          <a:p>
            <a:pPr marL="742950" lvl="1" indent="-285750" algn="just">
              <a:buFont typeface="Arial" panose="020B0604020202020204" pitchFamily="34" charset="0"/>
              <a:buChar char="•"/>
            </a:pPr>
            <a:endParaRPr lang="ca-ES" altLang="es-ES" sz="1800" dirty="0" smtClean="0">
              <a:solidFill>
                <a:srgbClr val="000000"/>
              </a:solidFill>
            </a:endParaRPr>
          </a:p>
          <a:p>
            <a:pPr marL="742950" lvl="1" indent="-285750" algn="just">
              <a:buFont typeface="Arial" panose="020B0604020202020204" pitchFamily="34" charset="0"/>
              <a:buChar char="•"/>
            </a:pPr>
            <a:endParaRPr lang="ca-ES" altLang="es-ES" sz="1800" dirty="0" smtClean="0">
              <a:solidFill>
                <a:srgbClr val="000000"/>
              </a:solidFill>
            </a:endParaRPr>
          </a:p>
          <a:p>
            <a:pPr marL="285750" indent="-285750" algn="just">
              <a:buFont typeface="Arial" panose="020B0604020202020204" pitchFamily="34" charset="0"/>
              <a:buChar char="•"/>
            </a:pPr>
            <a:endParaRPr lang="ca-ES" altLang="es-ES" sz="1800" b="1" dirty="0">
              <a:solidFill>
                <a:srgbClr val="000000"/>
              </a:solidFill>
            </a:endParaRPr>
          </a:p>
        </p:txBody>
      </p:sp>
      <p:sp>
        <p:nvSpPr>
          <p:cNvPr id="5" name="Rectangle 38"/>
          <p:cNvSpPr>
            <a:spLocks noChangeArrowheads="1"/>
          </p:cNvSpPr>
          <p:nvPr/>
        </p:nvSpPr>
        <p:spPr bwMode="auto">
          <a:xfrm>
            <a:off x="621868" y="1424969"/>
            <a:ext cx="8126412" cy="646331"/>
          </a:xfrm>
          <a:prstGeom prst="rect">
            <a:avLst/>
          </a:prstGeom>
          <a:noFill/>
          <a:ln w="9525">
            <a:noFill/>
            <a:miter lim="800000"/>
            <a:headEnd/>
            <a:tailEnd/>
          </a:ln>
        </p:spPr>
        <p:txBody>
          <a:bodyPr>
            <a:spAutoFit/>
          </a:bodyPr>
          <a:lstStyle/>
          <a:p>
            <a:pPr algn="just"/>
            <a:r>
              <a:rPr lang="ca-ES" altLang="es-ES" sz="1800" b="1" dirty="0" smtClean="0">
                <a:solidFill>
                  <a:srgbClr val="C00000"/>
                </a:solidFill>
              </a:rPr>
              <a:t>Planificació energètica. Pla de desenvolupament de la xarxa de transport d’energia elèctrica 2015-2020</a:t>
            </a:r>
            <a:endParaRPr lang="ca-ES" altLang="es-ES" sz="1800" b="1" dirty="0">
              <a:solidFill>
                <a:srgbClr val="C00000"/>
              </a:solidFill>
            </a:endParaRPr>
          </a:p>
        </p:txBody>
      </p:sp>
      <p:sp>
        <p:nvSpPr>
          <p:cNvPr id="7"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2. REFORMA ELÈCTRICA DEL GOVERN CENTRAL</a:t>
            </a:r>
            <a:endParaRPr lang="ca-ES" sz="2000" b="1" kern="0" dirty="0">
              <a:solidFill>
                <a:srgbClr val="C00000"/>
              </a:solidFill>
              <a:latin typeface="+mn-lt"/>
              <a:ea typeface="+mj-ea"/>
              <a:cs typeface="Helvetica" pitchFamily="34" charset="0"/>
            </a:endParaRPr>
          </a:p>
        </p:txBody>
      </p:sp>
      <p:sp>
        <p:nvSpPr>
          <p:cNvPr id="6" name="5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672086371"/>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8"/>
          <p:cNvSpPr>
            <a:spLocks noChangeArrowheads="1"/>
          </p:cNvSpPr>
          <p:nvPr/>
        </p:nvSpPr>
        <p:spPr bwMode="auto">
          <a:xfrm>
            <a:off x="1268414" y="4977391"/>
            <a:ext cx="8126412" cy="954107"/>
          </a:xfrm>
          <a:prstGeom prst="rect">
            <a:avLst/>
          </a:prstGeom>
          <a:noFill/>
          <a:ln w="9525">
            <a:noFill/>
            <a:miter lim="800000"/>
            <a:headEnd/>
            <a:tailEnd/>
          </a:ln>
        </p:spPr>
        <p:txBody>
          <a:bodyPr>
            <a:spAutoFit/>
          </a:bodyPr>
          <a:lstStyle/>
          <a:p>
            <a:pPr algn="r"/>
            <a:r>
              <a:rPr lang="ca-ES" altLang="es-ES" sz="2800" b="1" dirty="0">
                <a:solidFill>
                  <a:srgbClr val="C00000"/>
                </a:solidFill>
                <a:latin typeface="Helvetica" panose="020B0604020202020204" pitchFamily="34" charset="0"/>
                <a:cs typeface="Helvetica" panose="020B0604020202020204" pitchFamily="34" charset="0"/>
              </a:rPr>
              <a:t>3</a:t>
            </a:r>
            <a:r>
              <a:rPr lang="ca-ES" altLang="es-ES" sz="2800" b="1" dirty="0" smtClean="0">
                <a:solidFill>
                  <a:srgbClr val="C00000"/>
                </a:solidFill>
                <a:latin typeface="Helvetica" panose="020B0604020202020204" pitchFamily="34" charset="0"/>
                <a:cs typeface="Helvetica" panose="020B0604020202020204" pitchFamily="34" charset="0"/>
              </a:rPr>
              <a:t>. Valoració de la viabilitat d’un sistema energètic català independent</a:t>
            </a:r>
            <a:endParaRPr lang="ca-ES" altLang="es-ES" sz="2800" b="1" dirty="0">
              <a:solidFill>
                <a:srgbClr val="C00000"/>
              </a:solidFill>
              <a:latin typeface="Helvetica" panose="020B0604020202020204" pitchFamily="34" charset="0"/>
              <a:cs typeface="Helvetica" panose="020B0604020202020204" pitchFamily="34" charset="0"/>
            </a:endParaRPr>
          </a:p>
        </p:txBody>
      </p:sp>
      <p:sp>
        <p:nvSpPr>
          <p:cNvPr id="4" name="3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14569227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a:spLocks noChangeArrowheads="1"/>
          </p:cNvSpPr>
          <p:nvPr/>
        </p:nvSpPr>
        <p:spPr bwMode="auto">
          <a:xfrm>
            <a:off x="606425" y="841375"/>
            <a:ext cx="8785225" cy="396875"/>
          </a:xfrm>
          <a:prstGeom prst="rect">
            <a:avLst/>
          </a:prstGeom>
          <a:noFill/>
          <a:ln w="9525">
            <a:noFill/>
            <a:miter lim="800000"/>
            <a:headEnd/>
            <a:tailEnd/>
          </a:ln>
        </p:spPr>
        <p:txBody>
          <a:bodyPr>
            <a:spAutoFit/>
          </a:bodyPr>
          <a:lstStyle/>
          <a:p>
            <a:endParaRPr lang="ca-ES" sz="2000" b="1" dirty="0">
              <a:solidFill>
                <a:srgbClr val="B80000"/>
              </a:solidFill>
            </a:endParaRPr>
          </a:p>
        </p:txBody>
      </p:sp>
      <p:sp>
        <p:nvSpPr>
          <p:cNvPr id="5" name="Rectangle 1"/>
          <p:cNvSpPr/>
          <p:nvPr/>
        </p:nvSpPr>
        <p:spPr>
          <a:xfrm>
            <a:off x="221674" y="841375"/>
            <a:ext cx="9596582" cy="369332"/>
          </a:xfrm>
          <a:prstGeom prst="rect">
            <a:avLst/>
          </a:prstGeom>
        </p:spPr>
        <p:txBody>
          <a:bodyPr wrap="square">
            <a:spAutoFit/>
          </a:bodyPr>
          <a:lstStyle/>
          <a:p>
            <a:r>
              <a:rPr lang="ca-ES" altLang="es-ES" sz="1800" b="1" dirty="0" smtClean="0">
                <a:solidFill>
                  <a:srgbClr val="C00000"/>
                </a:solidFill>
              </a:rPr>
              <a:t>3. VALORACIÓ DE LA VIABILITAT D’UN SISTEMA ENERGÈTIC CATALÀ INDEPENDENT</a:t>
            </a:r>
            <a:endParaRPr lang="ca-ES" altLang="es-ES" sz="1800" b="1" dirty="0">
              <a:solidFill>
                <a:srgbClr val="C00000"/>
              </a:solidFill>
            </a:endParaRPr>
          </a:p>
        </p:txBody>
      </p:sp>
      <p:sp>
        <p:nvSpPr>
          <p:cNvPr id="6" name="Rectangle 2"/>
          <p:cNvSpPr/>
          <p:nvPr/>
        </p:nvSpPr>
        <p:spPr>
          <a:xfrm>
            <a:off x="606426" y="1431646"/>
            <a:ext cx="8694592" cy="400110"/>
          </a:xfrm>
          <a:prstGeom prst="rect">
            <a:avLst/>
          </a:prstGeom>
        </p:spPr>
        <p:txBody>
          <a:bodyPr wrap="square">
            <a:spAutoFit/>
          </a:bodyPr>
          <a:lstStyle/>
          <a:p>
            <a:pPr eaLnBrk="1" hangingPunct="1"/>
            <a:r>
              <a:rPr lang="ca-ES" altLang="es-ES" sz="2000" b="1" dirty="0">
                <a:solidFill>
                  <a:srgbClr val="C00000"/>
                </a:solidFill>
                <a:latin typeface="+mn-lt"/>
              </a:rPr>
              <a:t>Sistema </a:t>
            </a:r>
            <a:r>
              <a:rPr lang="ca-ES" altLang="es-ES" sz="2000" b="1" dirty="0" smtClean="0">
                <a:solidFill>
                  <a:srgbClr val="C00000"/>
                </a:solidFill>
                <a:latin typeface="+mn-lt"/>
              </a:rPr>
              <a:t>elèctric</a:t>
            </a:r>
            <a:endParaRPr lang="ca-ES" altLang="es-ES" sz="2000" b="1" dirty="0">
              <a:solidFill>
                <a:srgbClr val="C00000"/>
              </a:solidFill>
              <a:latin typeface="+mn-lt"/>
            </a:endParaRPr>
          </a:p>
        </p:txBody>
      </p:sp>
      <p:sp>
        <p:nvSpPr>
          <p:cNvPr id="7" name="Rectangle 3"/>
          <p:cNvSpPr/>
          <p:nvPr/>
        </p:nvSpPr>
        <p:spPr>
          <a:xfrm>
            <a:off x="523298" y="2524818"/>
            <a:ext cx="8694593" cy="723275"/>
          </a:xfrm>
          <a:prstGeom prst="rect">
            <a:avLst/>
          </a:prstGeom>
        </p:spPr>
        <p:txBody>
          <a:bodyPr wrap="square">
            <a:spAutoFit/>
          </a:bodyPr>
          <a:lstStyle/>
          <a:p>
            <a:pPr lvl="0" algn="just"/>
            <a:endParaRPr lang="ca-ES" dirty="0"/>
          </a:p>
        </p:txBody>
      </p:sp>
      <p:sp>
        <p:nvSpPr>
          <p:cNvPr id="8" name="Rectangle 5"/>
          <p:cNvSpPr/>
          <p:nvPr/>
        </p:nvSpPr>
        <p:spPr>
          <a:xfrm>
            <a:off x="638466" y="2127843"/>
            <a:ext cx="8694592" cy="3539430"/>
          </a:xfrm>
          <a:prstGeom prst="rect">
            <a:avLst/>
          </a:prstGeom>
        </p:spPr>
        <p:txBody>
          <a:bodyPr wrap="square">
            <a:spAutoFit/>
          </a:bodyPr>
          <a:lstStyle/>
          <a:p>
            <a:pPr lvl="0" algn="just">
              <a:buFont typeface="Wingdings" pitchFamily="2" charset="2"/>
              <a:buChar char="Ø"/>
            </a:pPr>
            <a:r>
              <a:rPr lang="ca-ES" altLang="es-ES" sz="1600" b="1" dirty="0">
                <a:solidFill>
                  <a:srgbClr val="000000"/>
                </a:solidFill>
              </a:rPr>
              <a:t> El sistema elèctric català té una capacitat de producció </a:t>
            </a:r>
            <a:r>
              <a:rPr lang="ca-ES" altLang="es-ES" sz="1600" b="1" dirty="0" smtClean="0">
                <a:solidFill>
                  <a:srgbClr val="000000"/>
                </a:solidFill>
              </a:rPr>
              <a:t>d’energia elèctrica </a:t>
            </a:r>
            <a:r>
              <a:rPr lang="ca-ES" altLang="es-ES" sz="1600" b="1" dirty="0">
                <a:solidFill>
                  <a:srgbClr val="000000"/>
                </a:solidFill>
              </a:rPr>
              <a:t>suficient per a cobrir íntegrament la demanda catalana.</a:t>
            </a:r>
          </a:p>
          <a:p>
            <a:pPr lvl="0" algn="just"/>
            <a:endParaRPr lang="ca-ES" altLang="es-ES" sz="1600" b="1" dirty="0">
              <a:solidFill>
                <a:srgbClr val="000000"/>
              </a:solidFill>
            </a:endParaRPr>
          </a:p>
          <a:p>
            <a:pPr lvl="0" algn="just">
              <a:buFont typeface="Wingdings" pitchFamily="2" charset="2"/>
              <a:buChar char="Ø"/>
            </a:pPr>
            <a:r>
              <a:rPr lang="ca-ES" altLang="es-ES" sz="1600" dirty="0">
                <a:solidFill>
                  <a:srgbClr val="000000"/>
                </a:solidFill>
              </a:rPr>
              <a:t> </a:t>
            </a:r>
            <a:r>
              <a:rPr lang="ca-ES" altLang="es-ES" sz="1600" b="1" dirty="0">
                <a:solidFill>
                  <a:srgbClr val="000000"/>
                </a:solidFill>
              </a:rPr>
              <a:t>Catalunya disposa de:</a:t>
            </a:r>
          </a:p>
          <a:p>
            <a:pPr lvl="0" algn="just">
              <a:buFont typeface="Wingdings" pitchFamily="2" charset="2"/>
              <a:buChar char="Ø"/>
            </a:pPr>
            <a:endParaRPr lang="ca-ES" altLang="es-ES" sz="1600" b="1" dirty="0">
              <a:solidFill>
                <a:srgbClr val="000000"/>
              </a:solidFill>
            </a:endParaRPr>
          </a:p>
          <a:p>
            <a:pPr lvl="1" algn="just">
              <a:buFont typeface="Wingdings" pitchFamily="2" charset="2"/>
              <a:buChar char="q"/>
            </a:pPr>
            <a:r>
              <a:rPr lang="ca-ES" altLang="es-ES" sz="1600" b="1" dirty="0">
                <a:solidFill>
                  <a:srgbClr val="000000"/>
                </a:solidFill>
              </a:rPr>
              <a:t> Un important potencial de producció dels cicles combinats. </a:t>
            </a:r>
            <a:r>
              <a:rPr lang="ca-ES" altLang="es-ES" sz="1600" dirty="0">
                <a:solidFill>
                  <a:srgbClr val="000000"/>
                </a:solidFill>
              </a:rPr>
              <a:t>En el cas concret de l’any 2011, un increment de la producció en 1.500 hores de funcionament més a l’any (varen funcionar al voltant de les 2.450 hores) seria suficient per eliminar les importacions d’energia elèctrica de Catalunya.</a:t>
            </a:r>
          </a:p>
          <a:p>
            <a:pPr lvl="0" algn="just">
              <a:buFont typeface="Wingdings" pitchFamily="2" charset="2"/>
              <a:buChar char="Ø"/>
            </a:pPr>
            <a:endParaRPr lang="ca-ES" altLang="es-ES" sz="1600" b="1" dirty="0">
              <a:solidFill>
                <a:srgbClr val="000000"/>
              </a:solidFill>
            </a:endParaRPr>
          </a:p>
          <a:p>
            <a:pPr lvl="1" algn="just">
              <a:buFont typeface="Wingdings" pitchFamily="2" charset="2"/>
              <a:buChar char="q"/>
            </a:pPr>
            <a:r>
              <a:rPr lang="ca-ES" altLang="es-ES" sz="1600" dirty="0">
                <a:solidFill>
                  <a:srgbClr val="000000"/>
                </a:solidFill>
              </a:rPr>
              <a:t> </a:t>
            </a:r>
            <a:r>
              <a:rPr lang="ca-ES" altLang="es-ES" sz="1600" b="1" dirty="0">
                <a:solidFill>
                  <a:srgbClr val="000000"/>
                </a:solidFill>
              </a:rPr>
              <a:t>Gran capacitat d’interconnexió.- </a:t>
            </a:r>
            <a:r>
              <a:rPr lang="ca-ES" altLang="es-ES" sz="1600" dirty="0">
                <a:solidFill>
                  <a:srgbClr val="000000"/>
                </a:solidFill>
              </a:rPr>
              <a:t>L’entrada en servei de la nova interconnexió Santa Llogaia – Baixàs (MAT) </a:t>
            </a:r>
            <a:r>
              <a:rPr lang="ca-ES" altLang="es-ES" sz="1600" dirty="0" smtClean="0">
                <a:solidFill>
                  <a:srgbClr val="000000"/>
                </a:solidFill>
              </a:rPr>
              <a:t>ha elevat </a:t>
            </a:r>
            <a:r>
              <a:rPr lang="ca-ES" altLang="es-ES" sz="1600" dirty="0">
                <a:solidFill>
                  <a:srgbClr val="000000"/>
                </a:solidFill>
              </a:rPr>
              <a:t>significativament la ja bona capacitat d’intercanvi actual del sistema elèctric català amb els seus sistemes veïns, </a:t>
            </a:r>
            <a:r>
              <a:rPr lang="ca-ES" altLang="es-ES" sz="1600" b="1" dirty="0">
                <a:solidFill>
                  <a:srgbClr val="000000"/>
                </a:solidFill>
              </a:rPr>
              <a:t>superant sobradament el nivell del 10% recomanat per la Unió Europea</a:t>
            </a:r>
            <a:r>
              <a:rPr lang="ca-ES" altLang="es-ES" sz="1600" dirty="0">
                <a:solidFill>
                  <a:srgbClr val="000000"/>
                </a:solidFill>
              </a:rPr>
              <a:t>.</a:t>
            </a:r>
            <a:endParaRPr lang="es-ES" altLang="es-ES" sz="1600" dirty="0">
              <a:solidFill>
                <a:srgbClr val="000000"/>
              </a:solidFill>
            </a:endParaRPr>
          </a:p>
        </p:txBody>
      </p:sp>
      <p:sp>
        <p:nvSpPr>
          <p:cNvPr id="9" name="8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21035388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a:spLocks noChangeArrowheads="1"/>
          </p:cNvSpPr>
          <p:nvPr/>
        </p:nvSpPr>
        <p:spPr bwMode="auto">
          <a:xfrm>
            <a:off x="606425" y="841375"/>
            <a:ext cx="8785225" cy="396875"/>
          </a:xfrm>
          <a:prstGeom prst="rect">
            <a:avLst/>
          </a:prstGeom>
          <a:noFill/>
          <a:ln w="9525">
            <a:noFill/>
            <a:miter lim="800000"/>
            <a:headEnd/>
            <a:tailEnd/>
          </a:ln>
        </p:spPr>
        <p:txBody>
          <a:bodyPr>
            <a:spAutoFit/>
          </a:bodyPr>
          <a:lstStyle/>
          <a:p>
            <a:endParaRPr lang="ca-ES" sz="2000" b="1" dirty="0">
              <a:solidFill>
                <a:srgbClr val="B80000"/>
              </a:solidFill>
            </a:endParaRPr>
          </a:p>
        </p:txBody>
      </p:sp>
      <p:sp>
        <p:nvSpPr>
          <p:cNvPr id="7" name="Rectangle 3"/>
          <p:cNvSpPr/>
          <p:nvPr/>
        </p:nvSpPr>
        <p:spPr>
          <a:xfrm>
            <a:off x="523298" y="2524818"/>
            <a:ext cx="8694593" cy="723275"/>
          </a:xfrm>
          <a:prstGeom prst="rect">
            <a:avLst/>
          </a:prstGeom>
        </p:spPr>
        <p:txBody>
          <a:bodyPr wrap="square">
            <a:spAutoFit/>
          </a:bodyPr>
          <a:lstStyle/>
          <a:p>
            <a:pPr lvl="0" algn="just"/>
            <a:endParaRPr lang="ca-ES" dirty="0"/>
          </a:p>
        </p:txBody>
      </p:sp>
      <p:sp>
        <p:nvSpPr>
          <p:cNvPr id="9" name="Rectangle 3"/>
          <p:cNvSpPr/>
          <p:nvPr/>
        </p:nvSpPr>
        <p:spPr>
          <a:xfrm>
            <a:off x="561683" y="1742907"/>
            <a:ext cx="8694593" cy="338554"/>
          </a:xfrm>
          <a:prstGeom prst="rect">
            <a:avLst/>
          </a:prstGeom>
        </p:spPr>
        <p:txBody>
          <a:bodyPr wrap="square">
            <a:spAutoFit/>
          </a:bodyPr>
          <a:lstStyle/>
          <a:p>
            <a:pPr lvl="0"/>
            <a:r>
              <a:rPr lang="ca-ES" altLang="es-ES" sz="1600" b="1" dirty="0">
                <a:solidFill>
                  <a:srgbClr val="C00000"/>
                </a:solidFill>
                <a:latin typeface="Helvetica" pitchFamily="34" charset="0"/>
              </a:rPr>
              <a:t>Mercat de producció d’energia elèctrica </a:t>
            </a:r>
          </a:p>
        </p:txBody>
      </p:sp>
      <p:sp>
        <p:nvSpPr>
          <p:cNvPr id="10" name="Rectangle 4"/>
          <p:cNvSpPr/>
          <p:nvPr/>
        </p:nvSpPr>
        <p:spPr>
          <a:xfrm>
            <a:off x="606425" y="2256353"/>
            <a:ext cx="8611465" cy="1323439"/>
          </a:xfrm>
          <a:prstGeom prst="rect">
            <a:avLst/>
          </a:prstGeom>
        </p:spPr>
        <p:txBody>
          <a:bodyPr wrap="square">
            <a:spAutoFit/>
          </a:bodyPr>
          <a:lstStyle/>
          <a:p>
            <a:pPr lvl="0" algn="just">
              <a:buFont typeface="Wingdings" pitchFamily="2" charset="2"/>
              <a:buChar char="§"/>
            </a:pPr>
            <a:r>
              <a:rPr lang="ca-ES" altLang="es-ES" sz="1600" dirty="0" smtClean="0">
                <a:solidFill>
                  <a:srgbClr val="000000"/>
                </a:solidFill>
                <a:ea typeface="MS PGothic" pitchFamily="34" charset="-128"/>
              </a:rPr>
              <a:t> Si </a:t>
            </a:r>
            <a:r>
              <a:rPr lang="ca-ES" altLang="es-ES" sz="1600" dirty="0">
                <a:solidFill>
                  <a:srgbClr val="000000"/>
                </a:solidFill>
                <a:ea typeface="MS PGothic" pitchFamily="34" charset="-128"/>
              </a:rPr>
              <a:t>es considera que el sistema elèctric català independent no contribueix a finançar el </a:t>
            </a:r>
            <a:r>
              <a:rPr lang="ca-ES" altLang="es-ES" sz="1600" b="1" dirty="0">
                <a:solidFill>
                  <a:srgbClr val="000000"/>
                </a:solidFill>
                <a:ea typeface="MS PGothic" pitchFamily="34" charset="-128"/>
              </a:rPr>
              <a:t>procés de restriccions tècniques per garantia de subministrament (carbó nacional)</a:t>
            </a:r>
            <a:r>
              <a:rPr lang="ca-ES" altLang="es-ES" sz="1600" dirty="0">
                <a:solidFill>
                  <a:srgbClr val="000000"/>
                </a:solidFill>
                <a:ea typeface="MS PGothic" pitchFamily="34" charset="-128"/>
              </a:rPr>
              <a:t>, l’estalvi econòmic en l’import total de l’energia (client final) en el sistema elèctric català independent seria aproximadament uns </a:t>
            </a:r>
            <a:r>
              <a:rPr lang="ca-ES" altLang="es-ES" sz="1600" b="1" dirty="0">
                <a:solidFill>
                  <a:srgbClr val="000000"/>
                </a:solidFill>
                <a:ea typeface="MS PGothic" pitchFamily="34" charset="-128"/>
              </a:rPr>
              <a:t>100 M€</a:t>
            </a:r>
            <a:r>
              <a:rPr lang="ca-ES" altLang="es-ES" sz="1600" dirty="0">
                <a:solidFill>
                  <a:srgbClr val="000000"/>
                </a:solidFill>
                <a:ea typeface="MS PGothic" pitchFamily="34" charset="-128"/>
              </a:rPr>
              <a:t> inferior respecte l’import total de l’energia en el sistema elèctric català integrat en el sistema elèctric espanyol.</a:t>
            </a:r>
          </a:p>
        </p:txBody>
      </p:sp>
      <p:sp>
        <p:nvSpPr>
          <p:cNvPr id="11" name="Rectangle 5"/>
          <p:cNvSpPr/>
          <p:nvPr/>
        </p:nvSpPr>
        <p:spPr>
          <a:xfrm>
            <a:off x="606424" y="3823141"/>
            <a:ext cx="8653027" cy="338554"/>
          </a:xfrm>
          <a:prstGeom prst="rect">
            <a:avLst/>
          </a:prstGeom>
        </p:spPr>
        <p:txBody>
          <a:bodyPr wrap="square">
            <a:spAutoFit/>
          </a:bodyPr>
          <a:lstStyle/>
          <a:p>
            <a:pPr lvl="0"/>
            <a:r>
              <a:rPr lang="ca-ES" altLang="es-ES" sz="1600" b="1" dirty="0">
                <a:solidFill>
                  <a:srgbClr val="C00000"/>
                </a:solidFill>
                <a:latin typeface="Helvetica" pitchFamily="34" charset="0"/>
              </a:rPr>
              <a:t>Activitats regulades del sector elèctric</a:t>
            </a:r>
          </a:p>
        </p:txBody>
      </p:sp>
      <p:sp>
        <p:nvSpPr>
          <p:cNvPr id="12" name="Rectangle 6"/>
          <p:cNvSpPr/>
          <p:nvPr/>
        </p:nvSpPr>
        <p:spPr>
          <a:xfrm>
            <a:off x="647844" y="4392604"/>
            <a:ext cx="8528624" cy="1815882"/>
          </a:xfrm>
          <a:prstGeom prst="rect">
            <a:avLst/>
          </a:prstGeom>
        </p:spPr>
        <p:txBody>
          <a:bodyPr wrap="square">
            <a:spAutoFit/>
          </a:bodyPr>
          <a:lstStyle/>
          <a:p>
            <a:pPr lvl="0" algn="just">
              <a:buFont typeface="Wingdings" pitchFamily="2" charset="2"/>
              <a:buChar char="§"/>
            </a:pPr>
            <a:r>
              <a:rPr lang="ca-ES" altLang="es-ES" sz="1600" dirty="0" smtClean="0">
                <a:solidFill>
                  <a:srgbClr val="000000"/>
                </a:solidFill>
                <a:ea typeface="MS PGothic" pitchFamily="34" charset="-128"/>
              </a:rPr>
              <a:t> Considerant </a:t>
            </a:r>
            <a:r>
              <a:rPr lang="ca-ES" altLang="es-ES" sz="1600" dirty="0">
                <a:solidFill>
                  <a:srgbClr val="000000"/>
                </a:solidFill>
                <a:ea typeface="MS PGothic" pitchFamily="34" charset="-128"/>
              </a:rPr>
              <a:t>que el sistema elèctric català independent només retribueix econòmicament a les instal·lacions de </a:t>
            </a:r>
            <a:r>
              <a:rPr lang="ca-ES" altLang="es-ES" sz="1600" b="1" dirty="0">
                <a:solidFill>
                  <a:srgbClr val="000000"/>
                </a:solidFill>
                <a:ea typeface="MS PGothic" pitchFamily="34" charset="-128"/>
              </a:rPr>
              <a:t>règim especial </a:t>
            </a:r>
            <a:r>
              <a:rPr lang="ca-ES" altLang="es-ES" sz="1600" dirty="0">
                <a:solidFill>
                  <a:srgbClr val="000000"/>
                </a:solidFill>
                <a:ea typeface="MS PGothic" pitchFamily="34" charset="-128"/>
              </a:rPr>
              <a:t>ubicades a Catalunya, l’estalvi econòmic pot resultar </a:t>
            </a:r>
            <a:r>
              <a:rPr lang="ca-ES" altLang="es-ES" sz="1600" b="1" dirty="0">
                <a:solidFill>
                  <a:srgbClr val="000000"/>
                </a:solidFill>
                <a:ea typeface="MS PGothic" pitchFamily="34" charset="-128"/>
              </a:rPr>
              <a:t>entre 700 i 900 M€</a:t>
            </a:r>
            <a:r>
              <a:rPr lang="ca-ES" altLang="es-ES" sz="1600" dirty="0">
                <a:solidFill>
                  <a:srgbClr val="000000"/>
                </a:solidFill>
                <a:ea typeface="MS PGothic" pitchFamily="34" charset="-128"/>
              </a:rPr>
              <a:t>.</a:t>
            </a:r>
          </a:p>
          <a:p>
            <a:pPr lvl="0" algn="just">
              <a:buFont typeface="Wingdings" pitchFamily="2" charset="2"/>
              <a:buChar char="§"/>
            </a:pPr>
            <a:endParaRPr lang="ca-ES" altLang="es-ES" sz="1600" dirty="0">
              <a:solidFill>
                <a:srgbClr val="000000"/>
              </a:solidFill>
              <a:ea typeface="MS PGothic" pitchFamily="34" charset="-128"/>
            </a:endParaRPr>
          </a:p>
          <a:p>
            <a:pPr lvl="0" algn="just">
              <a:buFont typeface="Wingdings" pitchFamily="2" charset="2"/>
              <a:buChar char="§"/>
            </a:pPr>
            <a:r>
              <a:rPr lang="ca-ES" altLang="es-ES" sz="1600" dirty="0" smtClean="0">
                <a:solidFill>
                  <a:srgbClr val="000000"/>
                </a:solidFill>
                <a:ea typeface="MS PGothic" pitchFamily="34" charset="-128"/>
              </a:rPr>
              <a:t> D’altra </a:t>
            </a:r>
            <a:r>
              <a:rPr lang="ca-ES" altLang="es-ES" sz="1600" dirty="0">
                <a:solidFill>
                  <a:srgbClr val="000000"/>
                </a:solidFill>
                <a:ea typeface="MS PGothic" pitchFamily="34" charset="-128"/>
              </a:rPr>
              <a:t>banda, un sistema elèctric català independent no contribuiria a finançar els costos dels </a:t>
            </a:r>
            <a:r>
              <a:rPr lang="ca-ES" altLang="es-ES" sz="1600" b="1" dirty="0">
                <a:solidFill>
                  <a:srgbClr val="000000"/>
                </a:solidFill>
                <a:ea typeface="MS PGothic" pitchFamily="34" charset="-128"/>
              </a:rPr>
              <a:t>sistemes elèctrics insulars i extrapeninsulars</a:t>
            </a:r>
            <a:r>
              <a:rPr lang="ca-ES" altLang="es-ES" sz="1600" dirty="0">
                <a:solidFill>
                  <a:srgbClr val="000000"/>
                </a:solidFill>
                <a:ea typeface="MS PGothic" pitchFamily="34" charset="-128"/>
              </a:rPr>
              <a:t>, suposant un estalvi aproximat </a:t>
            </a:r>
            <a:r>
              <a:rPr lang="ca-ES" altLang="es-ES" sz="1600" b="1" dirty="0">
                <a:solidFill>
                  <a:srgbClr val="000000"/>
                </a:solidFill>
                <a:ea typeface="MS PGothic" pitchFamily="34" charset="-128"/>
              </a:rPr>
              <a:t>entre 200 i 250 M€</a:t>
            </a:r>
            <a:r>
              <a:rPr lang="ca-ES" altLang="es-ES" sz="1600" dirty="0">
                <a:solidFill>
                  <a:srgbClr val="000000"/>
                </a:solidFill>
                <a:ea typeface="MS PGothic" pitchFamily="34" charset="-128"/>
              </a:rPr>
              <a:t>.</a:t>
            </a:r>
          </a:p>
        </p:txBody>
      </p:sp>
      <p:sp>
        <p:nvSpPr>
          <p:cNvPr id="13" name="Rectangle 1"/>
          <p:cNvSpPr/>
          <p:nvPr/>
        </p:nvSpPr>
        <p:spPr>
          <a:xfrm>
            <a:off x="221674" y="841375"/>
            <a:ext cx="9596582" cy="369332"/>
          </a:xfrm>
          <a:prstGeom prst="rect">
            <a:avLst/>
          </a:prstGeom>
        </p:spPr>
        <p:txBody>
          <a:bodyPr wrap="square">
            <a:spAutoFit/>
          </a:bodyPr>
          <a:lstStyle/>
          <a:p>
            <a:r>
              <a:rPr lang="ca-ES" altLang="es-ES" sz="1800" b="1" dirty="0" smtClean="0">
                <a:solidFill>
                  <a:srgbClr val="C00000"/>
                </a:solidFill>
              </a:rPr>
              <a:t>3. VALORACIÓ DE LA VIABILITAT D’UN SISTEMA ENERGÈTIC CATALÀ INDEPENDENT</a:t>
            </a:r>
            <a:endParaRPr lang="ca-ES" altLang="es-ES" sz="1800" b="1" dirty="0">
              <a:solidFill>
                <a:srgbClr val="C00000"/>
              </a:solidFill>
            </a:endParaRPr>
          </a:p>
        </p:txBody>
      </p:sp>
      <p:sp>
        <p:nvSpPr>
          <p:cNvPr id="14" name="Rectangle 2"/>
          <p:cNvSpPr/>
          <p:nvPr/>
        </p:nvSpPr>
        <p:spPr>
          <a:xfrm>
            <a:off x="606426" y="1274634"/>
            <a:ext cx="8694592" cy="400110"/>
          </a:xfrm>
          <a:prstGeom prst="rect">
            <a:avLst/>
          </a:prstGeom>
        </p:spPr>
        <p:txBody>
          <a:bodyPr wrap="square">
            <a:spAutoFit/>
          </a:bodyPr>
          <a:lstStyle/>
          <a:p>
            <a:pPr eaLnBrk="1" hangingPunct="1"/>
            <a:r>
              <a:rPr lang="ca-ES" altLang="es-ES" sz="2000" b="1" dirty="0">
                <a:solidFill>
                  <a:srgbClr val="C00000"/>
                </a:solidFill>
                <a:latin typeface="+mn-lt"/>
              </a:rPr>
              <a:t>Sistema </a:t>
            </a:r>
            <a:r>
              <a:rPr lang="ca-ES" altLang="es-ES" sz="2000" b="1" dirty="0" smtClean="0">
                <a:solidFill>
                  <a:srgbClr val="C00000"/>
                </a:solidFill>
                <a:latin typeface="+mn-lt"/>
              </a:rPr>
              <a:t>elèctric</a:t>
            </a:r>
            <a:endParaRPr lang="ca-ES" altLang="es-ES" sz="2000" b="1" dirty="0">
              <a:solidFill>
                <a:srgbClr val="C00000"/>
              </a:solidFill>
              <a:latin typeface="+mn-lt"/>
            </a:endParaRPr>
          </a:p>
        </p:txBody>
      </p:sp>
      <p:sp>
        <p:nvSpPr>
          <p:cNvPr id="15" name="14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31429453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a:spLocks noChangeArrowheads="1"/>
          </p:cNvSpPr>
          <p:nvPr/>
        </p:nvSpPr>
        <p:spPr bwMode="auto">
          <a:xfrm>
            <a:off x="606425" y="841375"/>
            <a:ext cx="8785225" cy="396875"/>
          </a:xfrm>
          <a:prstGeom prst="rect">
            <a:avLst/>
          </a:prstGeom>
          <a:noFill/>
          <a:ln w="9525">
            <a:noFill/>
            <a:miter lim="800000"/>
            <a:headEnd/>
            <a:tailEnd/>
          </a:ln>
        </p:spPr>
        <p:txBody>
          <a:bodyPr>
            <a:spAutoFit/>
          </a:bodyPr>
          <a:lstStyle/>
          <a:p>
            <a:endParaRPr lang="ca-ES" sz="2000" b="1" dirty="0">
              <a:solidFill>
                <a:srgbClr val="B80000"/>
              </a:solidFill>
            </a:endParaRPr>
          </a:p>
        </p:txBody>
      </p:sp>
      <p:sp>
        <p:nvSpPr>
          <p:cNvPr id="7" name="Rectangle 3"/>
          <p:cNvSpPr/>
          <p:nvPr/>
        </p:nvSpPr>
        <p:spPr>
          <a:xfrm>
            <a:off x="523298" y="2524818"/>
            <a:ext cx="8694593" cy="723275"/>
          </a:xfrm>
          <a:prstGeom prst="rect">
            <a:avLst/>
          </a:prstGeom>
        </p:spPr>
        <p:txBody>
          <a:bodyPr wrap="square">
            <a:spAutoFit/>
          </a:bodyPr>
          <a:lstStyle/>
          <a:p>
            <a:pPr lvl="0" algn="just"/>
            <a:endParaRPr lang="ca-ES" dirty="0"/>
          </a:p>
        </p:txBody>
      </p:sp>
      <p:graphicFrame>
        <p:nvGraphicFramePr>
          <p:cNvPr id="13" name="6 Tabla"/>
          <p:cNvGraphicFramePr>
            <a:graphicFrameLocks noGrp="1"/>
          </p:cNvGraphicFramePr>
          <p:nvPr>
            <p:extLst>
              <p:ext uri="{D42A27DB-BD31-4B8C-83A1-F6EECF244321}">
                <p14:modId xmlns:p14="http://schemas.microsoft.com/office/powerpoint/2010/main" xmlns="" val="2978694929"/>
              </p:ext>
            </p:extLst>
          </p:nvPr>
        </p:nvGraphicFramePr>
        <p:xfrm>
          <a:off x="1300740" y="1800929"/>
          <a:ext cx="6985000" cy="2682872"/>
        </p:xfrm>
        <a:graphic>
          <a:graphicData uri="http://schemas.openxmlformats.org/drawingml/2006/table">
            <a:tbl>
              <a:tblPr firstRow="1" bandRow="1">
                <a:tableStyleId>{912C8C85-51F0-491E-9774-3900AFEF0FD7}</a:tableStyleId>
              </a:tblPr>
              <a:tblGrid>
                <a:gridCol w="4608660"/>
                <a:gridCol w="2376340"/>
              </a:tblGrid>
              <a:tr h="335359">
                <a:tc gridSpan="2">
                  <a:txBody>
                    <a:bodyPr/>
                    <a:lstStyle/>
                    <a:p>
                      <a:pPr algn="ctr"/>
                      <a:r>
                        <a:rPr lang="ca-ES" sz="1600" noProof="0" dirty="0" smtClean="0"/>
                        <a:t>Estimació estalvi econòmic (Sistema elèctric</a:t>
                      </a:r>
                      <a:r>
                        <a:rPr lang="ca-ES" sz="1600" baseline="0" noProof="0" dirty="0" smtClean="0"/>
                        <a:t> català independent)</a:t>
                      </a:r>
                      <a:endParaRPr lang="ca-ES" sz="1600" noProof="0" dirty="0"/>
                    </a:p>
                  </a:txBody>
                  <a:tcPr marL="91443" marR="91443" marT="45731" marB="45731"/>
                </a:tc>
                <a:tc hMerge="1">
                  <a:txBody>
                    <a:bodyPr/>
                    <a:lstStyle/>
                    <a:p>
                      <a:pPr algn="ctr"/>
                      <a:endParaRPr lang="ca-ES" sz="1600" noProof="0" dirty="0"/>
                    </a:p>
                  </a:txBody>
                  <a:tcPr anchor="ctr"/>
                </a:tc>
              </a:tr>
              <a:tr h="335359">
                <a:tc>
                  <a:txBody>
                    <a:bodyPr/>
                    <a:lstStyle/>
                    <a:p>
                      <a:r>
                        <a:rPr lang="ca-ES" sz="1600" b="1" noProof="0" dirty="0" smtClean="0"/>
                        <a:t>Mercat de producció d’energia elèctrica</a:t>
                      </a:r>
                      <a:endParaRPr lang="ca-ES" sz="1600" b="1" noProof="0" dirty="0"/>
                    </a:p>
                  </a:txBody>
                  <a:tcPr marL="91443" marR="91443" marT="45731" marB="45731" anchor="ctr"/>
                </a:tc>
                <a:tc>
                  <a:txBody>
                    <a:bodyPr/>
                    <a:lstStyle/>
                    <a:p>
                      <a:pPr algn="ctr"/>
                      <a:endParaRPr lang="ca-ES" sz="1600" noProof="0"/>
                    </a:p>
                  </a:txBody>
                  <a:tcPr marL="91443" marR="91443" marT="45731" marB="45731" anchor="ctr"/>
                </a:tc>
              </a:tr>
              <a:tr h="335359">
                <a:tc>
                  <a:txBody>
                    <a:bodyPr/>
                    <a:lstStyle/>
                    <a:p>
                      <a:pPr marL="273050" indent="0"/>
                      <a:r>
                        <a:rPr lang="ca-ES" sz="1600" noProof="0" dirty="0" smtClean="0"/>
                        <a:t>Carbó nacional</a:t>
                      </a:r>
                      <a:endParaRPr lang="ca-ES" sz="1600" noProof="0" dirty="0"/>
                    </a:p>
                  </a:txBody>
                  <a:tcPr marL="91443" marR="91443" marT="45731" marB="45731" anchor="ctr"/>
                </a:tc>
                <a:tc>
                  <a:txBody>
                    <a:bodyPr/>
                    <a:lstStyle/>
                    <a:p>
                      <a:pPr algn="ctr"/>
                      <a:r>
                        <a:rPr lang="ca-ES" sz="1600" noProof="0" dirty="0" smtClean="0"/>
                        <a:t>~ 100</a:t>
                      </a:r>
                      <a:r>
                        <a:rPr lang="ca-ES" sz="1600" baseline="0" noProof="0" dirty="0" smtClean="0"/>
                        <a:t> M€</a:t>
                      </a:r>
                      <a:endParaRPr lang="ca-ES" sz="1600" noProof="0" dirty="0"/>
                    </a:p>
                  </a:txBody>
                  <a:tcPr marL="91443" marR="91443" marT="45731" marB="45731" anchor="ctr"/>
                </a:tc>
              </a:tr>
              <a:tr h="335359">
                <a:tc>
                  <a:txBody>
                    <a:bodyPr/>
                    <a:lstStyle/>
                    <a:p>
                      <a:r>
                        <a:rPr lang="ca-ES" sz="1600" b="1" noProof="0" dirty="0" smtClean="0"/>
                        <a:t>Activitats regulades</a:t>
                      </a:r>
                      <a:endParaRPr lang="ca-ES" sz="1600" b="1" noProof="0" dirty="0"/>
                    </a:p>
                  </a:txBody>
                  <a:tcPr marL="91443" marR="91443" marT="45731" marB="45731" anchor="ctr"/>
                </a:tc>
                <a:tc>
                  <a:txBody>
                    <a:bodyPr/>
                    <a:lstStyle/>
                    <a:p>
                      <a:pPr algn="ctr"/>
                      <a:endParaRPr lang="ca-ES" sz="1600" noProof="0"/>
                    </a:p>
                  </a:txBody>
                  <a:tcPr marL="91443" marR="91443" marT="45731" marB="45731" anchor="ctr"/>
                </a:tc>
              </a:tr>
              <a:tr h="335359">
                <a:tc>
                  <a:txBody>
                    <a:bodyPr/>
                    <a:lstStyle/>
                    <a:p>
                      <a:pPr marL="273050" indent="0"/>
                      <a:r>
                        <a:rPr lang="ca-ES" sz="1600" noProof="0" dirty="0" smtClean="0"/>
                        <a:t>Règim especial</a:t>
                      </a:r>
                      <a:endParaRPr lang="ca-ES" sz="1600" noProof="0" dirty="0"/>
                    </a:p>
                  </a:txBody>
                  <a:tcPr marL="91443" marR="91443" marT="45731" marB="45731" anchor="ctr"/>
                </a:tc>
                <a:tc>
                  <a:txBody>
                    <a:bodyPr/>
                    <a:lstStyle/>
                    <a:p>
                      <a:pPr algn="ctr"/>
                      <a:r>
                        <a:rPr lang="ca-ES" sz="1600" noProof="0" dirty="0" smtClean="0"/>
                        <a:t>~ 700 ‒ 900 M€</a:t>
                      </a:r>
                      <a:endParaRPr lang="ca-ES" sz="1600" noProof="0" dirty="0"/>
                    </a:p>
                  </a:txBody>
                  <a:tcPr marL="91443" marR="91443" marT="45731" marB="45731" anchor="ctr"/>
                </a:tc>
              </a:tr>
              <a:tr h="335359">
                <a:tc>
                  <a:txBody>
                    <a:bodyPr/>
                    <a:lstStyle/>
                    <a:p>
                      <a:pPr marL="273050" indent="0"/>
                      <a:r>
                        <a:rPr lang="ca-ES" sz="1600" noProof="0" dirty="0" smtClean="0"/>
                        <a:t>Sistemes elèctrics insulars i</a:t>
                      </a:r>
                      <a:r>
                        <a:rPr lang="ca-ES" sz="1600" baseline="0" noProof="0" dirty="0" smtClean="0"/>
                        <a:t> </a:t>
                      </a:r>
                      <a:r>
                        <a:rPr lang="ca-ES" sz="1600" baseline="0" noProof="0" dirty="0" err="1" smtClean="0"/>
                        <a:t>extrapeninsulars</a:t>
                      </a:r>
                      <a:endParaRPr lang="ca-ES" sz="1600" noProof="0" dirty="0"/>
                    </a:p>
                  </a:txBody>
                  <a:tcPr marL="91443" marR="91443" marT="45731" marB="45731" anchor="ctr"/>
                </a:tc>
                <a:tc>
                  <a:txBody>
                    <a:bodyPr/>
                    <a:lstStyle/>
                    <a:p>
                      <a:pPr algn="ctr"/>
                      <a:r>
                        <a:rPr lang="ca-ES" sz="1600" noProof="0" dirty="0" smtClean="0"/>
                        <a:t>~ 200</a:t>
                      </a:r>
                      <a:r>
                        <a:rPr lang="ca-ES" sz="1600" baseline="0" noProof="0" dirty="0" smtClean="0"/>
                        <a:t> </a:t>
                      </a:r>
                      <a:r>
                        <a:rPr lang="ca-ES" sz="1600" noProof="0" dirty="0" smtClean="0"/>
                        <a:t>‒ 250 M€</a:t>
                      </a:r>
                      <a:endParaRPr lang="ca-ES" sz="1600" noProof="0" dirty="0"/>
                    </a:p>
                  </a:txBody>
                  <a:tcPr marL="91443" marR="91443" marT="45731" marB="45731" anchor="ctr"/>
                </a:tc>
              </a:tr>
              <a:tr h="335359">
                <a:tc>
                  <a:txBody>
                    <a:bodyPr/>
                    <a:lstStyle/>
                    <a:p>
                      <a:pPr marL="273050" indent="0"/>
                      <a:r>
                        <a:rPr lang="ca-ES" sz="1600" noProof="0" dirty="0" smtClean="0"/>
                        <a:t>Altres partides regulades</a:t>
                      </a:r>
                      <a:endParaRPr lang="ca-ES" sz="1600" noProof="0" dirty="0"/>
                    </a:p>
                  </a:txBody>
                  <a:tcPr marL="91443" marR="91443" marT="45731" marB="45731" anchor="ctr"/>
                </a:tc>
                <a:tc>
                  <a:txBody>
                    <a:bodyPr/>
                    <a:lstStyle/>
                    <a:p>
                      <a:pPr algn="ctr"/>
                      <a:r>
                        <a:rPr lang="ca-ES" sz="1600" noProof="0" dirty="0" smtClean="0"/>
                        <a:t>~ 200</a:t>
                      </a:r>
                      <a:r>
                        <a:rPr lang="ca-ES" sz="1600" baseline="0" noProof="0" dirty="0" smtClean="0"/>
                        <a:t> </a:t>
                      </a:r>
                      <a:r>
                        <a:rPr lang="ca-ES" sz="1600" noProof="0" dirty="0" smtClean="0"/>
                        <a:t>‒ 300 M€</a:t>
                      </a:r>
                      <a:endParaRPr lang="ca-ES" sz="1600" noProof="0" dirty="0"/>
                    </a:p>
                  </a:txBody>
                  <a:tcPr marL="91443" marR="91443" marT="45731" marB="45731" anchor="ctr"/>
                </a:tc>
              </a:tr>
              <a:tr h="335359">
                <a:tc>
                  <a:txBody>
                    <a:bodyPr/>
                    <a:lstStyle/>
                    <a:p>
                      <a:r>
                        <a:rPr lang="ca-ES" sz="1600" b="1" noProof="0" dirty="0" smtClean="0"/>
                        <a:t>ESTALVI</a:t>
                      </a:r>
                      <a:r>
                        <a:rPr lang="ca-ES" sz="1600" b="1" baseline="0" noProof="0" dirty="0" smtClean="0"/>
                        <a:t> TOTAL</a:t>
                      </a:r>
                      <a:endParaRPr lang="ca-ES" sz="1600" b="1" noProof="0" dirty="0"/>
                    </a:p>
                  </a:txBody>
                  <a:tcPr marL="91443" marR="91443" marT="45731" marB="45731" anchor="ctr"/>
                </a:tc>
                <a:tc>
                  <a:txBody>
                    <a:bodyPr/>
                    <a:lstStyle/>
                    <a:p>
                      <a:pPr algn="ctr"/>
                      <a:r>
                        <a:rPr lang="ca-ES" sz="1600" b="1" noProof="0" dirty="0" smtClean="0"/>
                        <a:t>~ 1.200</a:t>
                      </a:r>
                      <a:r>
                        <a:rPr lang="ca-ES" sz="1600" b="1" baseline="0" noProof="0" dirty="0" smtClean="0"/>
                        <a:t> </a:t>
                      </a:r>
                      <a:r>
                        <a:rPr lang="ca-ES" sz="1600" b="1" noProof="0" dirty="0" smtClean="0"/>
                        <a:t>‒ 1.550 M€</a:t>
                      </a:r>
                      <a:endParaRPr lang="ca-ES" sz="1600" b="1" noProof="0" dirty="0"/>
                    </a:p>
                  </a:txBody>
                  <a:tcPr marL="91443" marR="91443" marT="45731" marB="45731" anchor="ctr"/>
                </a:tc>
              </a:tr>
            </a:tbl>
          </a:graphicData>
        </a:graphic>
      </p:graphicFrame>
      <p:sp>
        <p:nvSpPr>
          <p:cNvPr id="14" name="Rectangle 4"/>
          <p:cNvSpPr/>
          <p:nvPr/>
        </p:nvSpPr>
        <p:spPr>
          <a:xfrm>
            <a:off x="532532" y="4497889"/>
            <a:ext cx="8694593" cy="2062103"/>
          </a:xfrm>
          <a:prstGeom prst="rect">
            <a:avLst/>
          </a:prstGeom>
        </p:spPr>
        <p:txBody>
          <a:bodyPr wrap="square">
            <a:spAutoFit/>
          </a:bodyPr>
          <a:lstStyle/>
          <a:p>
            <a:pPr lvl="0" algn="just">
              <a:buFont typeface="Wingdings" pitchFamily="2" charset="2"/>
              <a:buChar char="§"/>
            </a:pPr>
            <a:r>
              <a:rPr lang="ca-ES" altLang="es-ES" sz="1600" dirty="0" smtClean="0">
                <a:solidFill>
                  <a:srgbClr val="000000"/>
                </a:solidFill>
                <a:ea typeface="MS PGothic" pitchFamily="34" charset="-128"/>
              </a:rPr>
              <a:t> Considerant </a:t>
            </a:r>
            <a:r>
              <a:rPr lang="ca-ES" altLang="es-ES" sz="1600" dirty="0">
                <a:solidFill>
                  <a:srgbClr val="000000"/>
                </a:solidFill>
                <a:ea typeface="MS PGothic" pitchFamily="34" charset="-128"/>
              </a:rPr>
              <a:t>els estalvis d’altres partides d’activitats regulades (retribució de les activitats de transport i distribució, pagaments per capacitat,...), i el </a:t>
            </a:r>
            <a:r>
              <a:rPr lang="ca-ES" altLang="es-ES" sz="1600" dirty="0" err="1">
                <a:solidFill>
                  <a:srgbClr val="000000"/>
                </a:solidFill>
                <a:ea typeface="MS PGothic" pitchFamily="34" charset="-128"/>
              </a:rPr>
              <a:t>sobrecost</a:t>
            </a:r>
            <a:r>
              <a:rPr lang="ca-ES" altLang="es-ES" sz="1600" dirty="0">
                <a:solidFill>
                  <a:srgbClr val="000000"/>
                </a:solidFill>
                <a:ea typeface="MS PGothic" pitchFamily="34" charset="-128"/>
              </a:rPr>
              <a:t> del servei d’interrompibilitat, </a:t>
            </a:r>
            <a:r>
              <a:rPr lang="ca-ES" altLang="es-ES" sz="1600" b="1" dirty="0">
                <a:solidFill>
                  <a:srgbClr val="000000"/>
                </a:solidFill>
                <a:ea typeface="MS PGothic" pitchFamily="34" charset="-128"/>
              </a:rPr>
              <a:t>el sistema elèctric català independent tindria un estalvi total d’entre 1.200 i 1.550 M€</a:t>
            </a:r>
            <a:r>
              <a:rPr lang="ca-ES" altLang="es-ES" sz="1600" dirty="0">
                <a:solidFill>
                  <a:srgbClr val="000000"/>
                </a:solidFill>
                <a:ea typeface="MS PGothic" pitchFamily="34" charset="-128"/>
              </a:rPr>
              <a:t>.</a:t>
            </a:r>
          </a:p>
          <a:p>
            <a:pPr lvl="0" algn="just">
              <a:buFont typeface="Wingdings" pitchFamily="2" charset="2"/>
              <a:buChar char="§"/>
            </a:pPr>
            <a:endParaRPr lang="ca-ES" altLang="es-ES" sz="1600" dirty="0">
              <a:solidFill>
                <a:srgbClr val="000000"/>
              </a:solidFill>
              <a:ea typeface="MS PGothic" pitchFamily="34" charset="-128"/>
            </a:endParaRPr>
          </a:p>
          <a:p>
            <a:pPr lvl="0" algn="just">
              <a:buFont typeface="Wingdings" pitchFamily="2" charset="2"/>
              <a:buChar char="§"/>
            </a:pPr>
            <a:r>
              <a:rPr lang="ca-ES" altLang="es-ES" sz="1600" dirty="0" smtClean="0">
                <a:solidFill>
                  <a:srgbClr val="000000"/>
                </a:solidFill>
                <a:ea typeface="MS PGothic" pitchFamily="34" charset="-128"/>
              </a:rPr>
              <a:t> D’aquesta </a:t>
            </a:r>
            <a:r>
              <a:rPr lang="ca-ES" altLang="es-ES" sz="1600" dirty="0">
                <a:solidFill>
                  <a:srgbClr val="000000"/>
                </a:solidFill>
                <a:ea typeface="MS PGothic" pitchFamily="34" charset="-128"/>
              </a:rPr>
              <a:t>manera, un sistema elèctric català </a:t>
            </a:r>
            <a:r>
              <a:rPr lang="ca-ES" altLang="es-ES" sz="1600" b="1" dirty="0">
                <a:solidFill>
                  <a:srgbClr val="000000"/>
                </a:solidFill>
                <a:ea typeface="MS PGothic" pitchFamily="34" charset="-128"/>
              </a:rPr>
              <a:t>independent passaria de l’actual situació de dèficit tarifari a una situació de superàvit</a:t>
            </a:r>
            <a:r>
              <a:rPr lang="ca-ES" altLang="es-ES" sz="1600" dirty="0">
                <a:solidFill>
                  <a:srgbClr val="000000"/>
                </a:solidFill>
                <a:ea typeface="MS PGothic" pitchFamily="34" charset="-128"/>
              </a:rPr>
              <a:t>. Destinant aquest superàvit a la reducció dels peatges d’accés, el cost de l’energia elèctrica es reduiria </a:t>
            </a:r>
            <a:r>
              <a:rPr lang="ca-ES" altLang="es-ES" sz="1600" b="1" dirty="0">
                <a:solidFill>
                  <a:srgbClr val="000000"/>
                </a:solidFill>
                <a:ea typeface="MS PGothic" pitchFamily="34" charset="-128"/>
              </a:rPr>
              <a:t>entre un 11 % i un 15% respecte la situació actual</a:t>
            </a:r>
            <a:r>
              <a:rPr lang="ca-ES" altLang="es-ES" sz="1600" dirty="0">
                <a:solidFill>
                  <a:srgbClr val="000000"/>
                </a:solidFill>
                <a:ea typeface="MS PGothic" pitchFamily="34" charset="-128"/>
              </a:rPr>
              <a:t>.</a:t>
            </a:r>
          </a:p>
        </p:txBody>
      </p:sp>
      <p:sp>
        <p:nvSpPr>
          <p:cNvPr id="15" name="Rectangle 1"/>
          <p:cNvSpPr/>
          <p:nvPr/>
        </p:nvSpPr>
        <p:spPr>
          <a:xfrm>
            <a:off x="221674" y="841375"/>
            <a:ext cx="9596582" cy="369332"/>
          </a:xfrm>
          <a:prstGeom prst="rect">
            <a:avLst/>
          </a:prstGeom>
        </p:spPr>
        <p:txBody>
          <a:bodyPr wrap="square">
            <a:spAutoFit/>
          </a:bodyPr>
          <a:lstStyle/>
          <a:p>
            <a:r>
              <a:rPr lang="ca-ES" altLang="es-ES" sz="1800" b="1" dirty="0" smtClean="0">
                <a:solidFill>
                  <a:srgbClr val="C00000"/>
                </a:solidFill>
              </a:rPr>
              <a:t>3. VALORACIÓ DE LA VIABILITAT D’UN SISTEMA ENERGÈTIC CATALÀ INDEPENDENT</a:t>
            </a:r>
            <a:endParaRPr lang="ca-ES" altLang="es-ES" sz="1800" b="1" dirty="0">
              <a:solidFill>
                <a:srgbClr val="C00000"/>
              </a:solidFill>
            </a:endParaRPr>
          </a:p>
        </p:txBody>
      </p:sp>
      <p:sp>
        <p:nvSpPr>
          <p:cNvPr id="16" name="Rectangle 2"/>
          <p:cNvSpPr/>
          <p:nvPr/>
        </p:nvSpPr>
        <p:spPr>
          <a:xfrm>
            <a:off x="606426" y="1209982"/>
            <a:ext cx="8694592" cy="400110"/>
          </a:xfrm>
          <a:prstGeom prst="rect">
            <a:avLst/>
          </a:prstGeom>
        </p:spPr>
        <p:txBody>
          <a:bodyPr wrap="square">
            <a:spAutoFit/>
          </a:bodyPr>
          <a:lstStyle/>
          <a:p>
            <a:pPr eaLnBrk="1" hangingPunct="1"/>
            <a:r>
              <a:rPr lang="ca-ES" altLang="es-ES" sz="2000" b="1" dirty="0">
                <a:solidFill>
                  <a:srgbClr val="C00000"/>
                </a:solidFill>
                <a:latin typeface="+mn-lt"/>
              </a:rPr>
              <a:t>Sistema </a:t>
            </a:r>
            <a:r>
              <a:rPr lang="ca-ES" altLang="es-ES" sz="2000" b="1" dirty="0" smtClean="0">
                <a:solidFill>
                  <a:srgbClr val="C00000"/>
                </a:solidFill>
                <a:latin typeface="+mn-lt"/>
              </a:rPr>
              <a:t>elèctric</a:t>
            </a:r>
            <a:endParaRPr lang="ca-ES" altLang="es-ES" sz="2000" b="1" dirty="0">
              <a:solidFill>
                <a:srgbClr val="C00000"/>
              </a:solidFill>
              <a:latin typeface="+mn-lt"/>
            </a:endParaRPr>
          </a:p>
        </p:txBody>
      </p:sp>
      <p:sp>
        <p:nvSpPr>
          <p:cNvPr id="8" name="7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ca-ES" sz="1600" dirty="0" smtClean="0"/>
              <a:t>Generalitat de Catalunya</a:t>
            </a:r>
          </a:p>
          <a:p>
            <a:pPr>
              <a:lnSpc>
                <a:spcPts val="1500"/>
              </a:lnSpc>
            </a:pPr>
            <a:r>
              <a:rPr lang="ca-ES" sz="1600" b="1" dirty="0" smtClean="0"/>
              <a:t>Departament d’Empresa i Coneixement</a:t>
            </a:r>
            <a:endParaRPr lang="ca-ES" sz="1600" b="1" dirty="0"/>
          </a:p>
        </p:txBody>
      </p:sp>
    </p:spTree>
    <p:extLst>
      <p:ext uri="{BB962C8B-B14F-4D97-AF65-F5344CB8AC3E}">
        <p14:creationId xmlns:p14="http://schemas.microsoft.com/office/powerpoint/2010/main" xmlns="" val="39493863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a:spLocks noChangeArrowheads="1"/>
          </p:cNvSpPr>
          <p:nvPr/>
        </p:nvSpPr>
        <p:spPr bwMode="auto">
          <a:xfrm>
            <a:off x="606425" y="841375"/>
            <a:ext cx="8785225" cy="396875"/>
          </a:xfrm>
          <a:prstGeom prst="rect">
            <a:avLst/>
          </a:prstGeom>
          <a:noFill/>
          <a:ln w="9525">
            <a:noFill/>
            <a:miter lim="800000"/>
            <a:headEnd/>
            <a:tailEnd/>
          </a:ln>
        </p:spPr>
        <p:txBody>
          <a:bodyPr>
            <a:spAutoFit/>
          </a:bodyPr>
          <a:lstStyle/>
          <a:p>
            <a:endParaRPr lang="ca-ES" sz="2000" b="1" dirty="0">
              <a:solidFill>
                <a:srgbClr val="B80000"/>
              </a:solidFill>
            </a:endParaRPr>
          </a:p>
        </p:txBody>
      </p:sp>
      <p:sp>
        <p:nvSpPr>
          <p:cNvPr id="7" name="Rectangle 3"/>
          <p:cNvSpPr/>
          <p:nvPr/>
        </p:nvSpPr>
        <p:spPr>
          <a:xfrm>
            <a:off x="523298" y="2524818"/>
            <a:ext cx="8694593" cy="723275"/>
          </a:xfrm>
          <a:prstGeom prst="rect">
            <a:avLst/>
          </a:prstGeom>
        </p:spPr>
        <p:txBody>
          <a:bodyPr wrap="square">
            <a:spAutoFit/>
          </a:bodyPr>
          <a:lstStyle/>
          <a:p>
            <a:pPr lvl="0" algn="just"/>
            <a:endParaRPr lang="ca-ES" dirty="0"/>
          </a:p>
        </p:txBody>
      </p:sp>
      <p:sp>
        <p:nvSpPr>
          <p:cNvPr id="8" name="Rectangle 2"/>
          <p:cNvSpPr/>
          <p:nvPr/>
        </p:nvSpPr>
        <p:spPr>
          <a:xfrm>
            <a:off x="606426" y="1644074"/>
            <a:ext cx="8694592" cy="400110"/>
          </a:xfrm>
          <a:prstGeom prst="rect">
            <a:avLst/>
          </a:prstGeom>
        </p:spPr>
        <p:txBody>
          <a:bodyPr wrap="square">
            <a:spAutoFit/>
          </a:bodyPr>
          <a:lstStyle/>
          <a:p>
            <a:pPr eaLnBrk="1" hangingPunct="1"/>
            <a:r>
              <a:rPr lang="ca-ES" altLang="es-ES" sz="2000" b="1" dirty="0">
                <a:solidFill>
                  <a:srgbClr val="C00000"/>
                </a:solidFill>
                <a:latin typeface="Helvetica" pitchFamily="34" charset="0"/>
              </a:rPr>
              <a:t>Sistema gasista</a:t>
            </a:r>
          </a:p>
        </p:txBody>
      </p:sp>
      <p:sp>
        <p:nvSpPr>
          <p:cNvPr id="9" name="Rectangle 3"/>
          <p:cNvSpPr/>
          <p:nvPr/>
        </p:nvSpPr>
        <p:spPr>
          <a:xfrm>
            <a:off x="651740" y="2220018"/>
            <a:ext cx="8694593" cy="2800767"/>
          </a:xfrm>
          <a:prstGeom prst="rect">
            <a:avLst/>
          </a:prstGeom>
        </p:spPr>
        <p:txBody>
          <a:bodyPr wrap="square">
            <a:spAutoFit/>
          </a:bodyPr>
          <a:lstStyle/>
          <a:p>
            <a:pPr lvl="0" algn="just">
              <a:buFont typeface="Wingdings" pitchFamily="2" charset="2"/>
              <a:buChar char="Ø"/>
            </a:pPr>
            <a:r>
              <a:rPr lang="ca-ES" altLang="es-ES" sz="1600" dirty="0" smtClean="0">
                <a:solidFill>
                  <a:srgbClr val="000000"/>
                </a:solidFill>
              </a:rPr>
              <a:t> En cas de fallada de l’actual planta de regasificació de Barcelona, </a:t>
            </a:r>
            <a:r>
              <a:rPr lang="ca-ES" altLang="es-ES" sz="1600" b="1" dirty="0" smtClean="0">
                <a:solidFill>
                  <a:srgbClr val="000000"/>
                </a:solidFill>
              </a:rPr>
              <a:t>un sistema </a:t>
            </a:r>
            <a:r>
              <a:rPr lang="ca-ES" altLang="es-ES" sz="1600" b="1" dirty="0" err="1" smtClean="0">
                <a:solidFill>
                  <a:srgbClr val="000000"/>
                </a:solidFill>
              </a:rPr>
              <a:t>gasista</a:t>
            </a:r>
            <a:r>
              <a:rPr lang="ca-ES" altLang="es-ES" sz="1600" b="1" dirty="0" smtClean="0">
                <a:solidFill>
                  <a:srgbClr val="000000"/>
                </a:solidFill>
              </a:rPr>
              <a:t> català independent no podria garantir el subministrament de gas natural sense disposar d’una entrada de gas natural des de la resta de la península</a:t>
            </a:r>
            <a:r>
              <a:rPr lang="ca-ES" altLang="es-ES" sz="1600" dirty="0" smtClean="0">
                <a:solidFill>
                  <a:srgbClr val="000000"/>
                </a:solidFill>
              </a:rPr>
              <a:t>.</a:t>
            </a:r>
            <a:endParaRPr lang="es-ES" altLang="es-ES" sz="1600" dirty="0" smtClean="0">
              <a:solidFill>
                <a:srgbClr val="000000"/>
              </a:solidFill>
            </a:endParaRPr>
          </a:p>
          <a:p>
            <a:pPr lvl="0" algn="just"/>
            <a:endParaRPr lang="es-ES" altLang="es-ES" sz="1600" dirty="0" smtClean="0">
              <a:solidFill>
                <a:srgbClr val="000000"/>
              </a:solidFill>
            </a:endParaRPr>
          </a:p>
          <a:p>
            <a:pPr lvl="0" algn="just">
              <a:buFont typeface="Wingdings" pitchFamily="2" charset="2"/>
              <a:buChar char="Ø"/>
            </a:pPr>
            <a:r>
              <a:rPr lang="ca-ES" altLang="es-ES" sz="1600" b="1" dirty="0" smtClean="0">
                <a:solidFill>
                  <a:srgbClr val="000000"/>
                </a:solidFill>
              </a:rPr>
              <a:t> Caldria dur a terme l’entrada de gas natural a Catalunya des dels eixos actuals Castellnou-Tivissa i Tivissa-Paterna</a:t>
            </a:r>
            <a:r>
              <a:rPr lang="ca-ES" altLang="es-ES" sz="1600" dirty="0" smtClean="0">
                <a:solidFill>
                  <a:srgbClr val="000000"/>
                </a:solidFill>
              </a:rPr>
              <a:t>.</a:t>
            </a:r>
            <a:endParaRPr lang="es-ES" altLang="es-ES" sz="1600" dirty="0" smtClean="0">
              <a:solidFill>
                <a:srgbClr val="000000"/>
              </a:solidFill>
            </a:endParaRPr>
          </a:p>
          <a:p>
            <a:pPr lvl="0" algn="just"/>
            <a:endParaRPr lang="es-ES" altLang="es-ES" sz="1600" dirty="0" smtClean="0">
              <a:solidFill>
                <a:srgbClr val="000000"/>
              </a:solidFill>
            </a:endParaRPr>
          </a:p>
          <a:p>
            <a:pPr lvl="0" algn="just">
              <a:buFont typeface="Wingdings" pitchFamily="2" charset="2"/>
              <a:buChar char="Ø"/>
            </a:pPr>
            <a:r>
              <a:rPr lang="ca-ES" altLang="es-ES" sz="1600" dirty="0" smtClean="0">
                <a:solidFill>
                  <a:srgbClr val="000000"/>
                </a:solidFill>
              </a:rPr>
              <a:t> En el cas d’un sistema </a:t>
            </a:r>
            <a:r>
              <a:rPr lang="ca-ES" altLang="es-ES" sz="1600" dirty="0" err="1" smtClean="0">
                <a:solidFill>
                  <a:srgbClr val="000000"/>
                </a:solidFill>
              </a:rPr>
              <a:t>gasista</a:t>
            </a:r>
            <a:r>
              <a:rPr lang="ca-ES" altLang="es-ES" sz="1600" dirty="0" smtClean="0">
                <a:solidFill>
                  <a:srgbClr val="000000"/>
                </a:solidFill>
              </a:rPr>
              <a:t> català independent, </a:t>
            </a:r>
            <a:r>
              <a:rPr lang="ca-ES" altLang="es-ES" sz="1600" b="1" dirty="0" smtClean="0">
                <a:solidFill>
                  <a:srgbClr val="000000"/>
                </a:solidFill>
              </a:rPr>
              <a:t>adquireix més rellevància estratègica la interconnexió </a:t>
            </a:r>
            <a:r>
              <a:rPr lang="ca-ES" altLang="es-ES" sz="1600" b="1" dirty="0" err="1" smtClean="0">
                <a:solidFill>
                  <a:srgbClr val="000000"/>
                </a:solidFill>
              </a:rPr>
              <a:t>gasista</a:t>
            </a:r>
            <a:r>
              <a:rPr lang="ca-ES" altLang="es-ES" sz="1600" b="1" dirty="0" smtClean="0">
                <a:solidFill>
                  <a:srgbClr val="000000"/>
                </a:solidFill>
              </a:rPr>
              <a:t> de Catalunya amb França −MIDCAT−</a:t>
            </a:r>
            <a:r>
              <a:rPr lang="ca-ES" altLang="es-ES" sz="1600" dirty="0" smtClean="0">
                <a:solidFill>
                  <a:srgbClr val="000000"/>
                </a:solidFill>
              </a:rPr>
              <a:t> (actuació planificada actualment i declarada estratègica per la UE).</a:t>
            </a:r>
          </a:p>
          <a:p>
            <a:pPr lvl="0" algn="just"/>
            <a:endParaRPr lang="ca-ES" altLang="es-ES" sz="1600" dirty="0" smtClean="0">
              <a:solidFill>
                <a:srgbClr val="000000"/>
              </a:solidFill>
            </a:endParaRPr>
          </a:p>
        </p:txBody>
      </p:sp>
      <p:sp>
        <p:nvSpPr>
          <p:cNvPr id="10" name="Rectangle 1"/>
          <p:cNvSpPr/>
          <p:nvPr/>
        </p:nvSpPr>
        <p:spPr>
          <a:xfrm>
            <a:off x="221674" y="841375"/>
            <a:ext cx="9596582" cy="369332"/>
          </a:xfrm>
          <a:prstGeom prst="rect">
            <a:avLst/>
          </a:prstGeom>
        </p:spPr>
        <p:txBody>
          <a:bodyPr wrap="square">
            <a:spAutoFit/>
          </a:bodyPr>
          <a:lstStyle/>
          <a:p>
            <a:r>
              <a:rPr lang="ca-ES" altLang="es-ES" sz="1800" b="1" dirty="0" smtClean="0">
                <a:solidFill>
                  <a:srgbClr val="C00000"/>
                </a:solidFill>
              </a:rPr>
              <a:t>3. VALORACIÓ DE LA VIABILITAT D’UN SISTEMA ENERGÈTIC CATALÀ INDEPENDENT</a:t>
            </a:r>
            <a:endParaRPr lang="ca-ES" altLang="es-ES" sz="1800" b="1" dirty="0">
              <a:solidFill>
                <a:srgbClr val="C00000"/>
              </a:solidFill>
            </a:endParaRPr>
          </a:p>
        </p:txBody>
      </p:sp>
      <p:sp>
        <p:nvSpPr>
          <p:cNvPr id="11" name="10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38512197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a:spLocks noChangeArrowheads="1"/>
          </p:cNvSpPr>
          <p:nvPr/>
        </p:nvSpPr>
        <p:spPr bwMode="auto">
          <a:xfrm>
            <a:off x="606425" y="841375"/>
            <a:ext cx="8785225" cy="396875"/>
          </a:xfrm>
          <a:prstGeom prst="rect">
            <a:avLst/>
          </a:prstGeom>
          <a:noFill/>
          <a:ln w="9525">
            <a:noFill/>
            <a:miter lim="800000"/>
            <a:headEnd/>
            <a:tailEnd/>
          </a:ln>
        </p:spPr>
        <p:txBody>
          <a:bodyPr>
            <a:spAutoFit/>
          </a:bodyPr>
          <a:lstStyle/>
          <a:p>
            <a:endParaRPr lang="ca-ES" sz="2000" b="1" dirty="0">
              <a:solidFill>
                <a:srgbClr val="B80000"/>
              </a:solidFill>
            </a:endParaRPr>
          </a:p>
        </p:txBody>
      </p:sp>
      <p:sp>
        <p:nvSpPr>
          <p:cNvPr id="7" name="Rectangle 3"/>
          <p:cNvSpPr/>
          <p:nvPr/>
        </p:nvSpPr>
        <p:spPr>
          <a:xfrm>
            <a:off x="523298" y="2524818"/>
            <a:ext cx="8694593" cy="723275"/>
          </a:xfrm>
          <a:prstGeom prst="rect">
            <a:avLst/>
          </a:prstGeom>
        </p:spPr>
        <p:txBody>
          <a:bodyPr wrap="square">
            <a:spAutoFit/>
          </a:bodyPr>
          <a:lstStyle/>
          <a:p>
            <a:pPr lvl="0" algn="just"/>
            <a:endParaRPr lang="ca-ES" dirty="0"/>
          </a:p>
        </p:txBody>
      </p:sp>
      <p:sp>
        <p:nvSpPr>
          <p:cNvPr id="10" name="Rectangle 4"/>
          <p:cNvSpPr/>
          <p:nvPr/>
        </p:nvSpPr>
        <p:spPr>
          <a:xfrm>
            <a:off x="606423" y="2197916"/>
            <a:ext cx="8694593" cy="3293209"/>
          </a:xfrm>
          <a:prstGeom prst="rect">
            <a:avLst/>
          </a:prstGeom>
        </p:spPr>
        <p:txBody>
          <a:bodyPr wrap="square">
            <a:spAutoFit/>
          </a:bodyPr>
          <a:lstStyle/>
          <a:p>
            <a:pPr lvl="0" algn="just">
              <a:buFont typeface="Wingdings" pitchFamily="2" charset="2"/>
              <a:buChar char="Ø"/>
            </a:pPr>
            <a:r>
              <a:rPr lang="ca-ES" altLang="es-ES" sz="1600" dirty="0">
                <a:solidFill>
                  <a:srgbClr val="000000"/>
                </a:solidFill>
              </a:rPr>
              <a:t> </a:t>
            </a:r>
            <a:r>
              <a:rPr lang="ca-ES" altLang="es-ES" sz="1600" b="1" dirty="0">
                <a:solidFill>
                  <a:srgbClr val="000000"/>
                </a:solidFill>
              </a:rPr>
              <a:t>La producció de productes derivats del petroli en el complex petroquímic de Tarragona (el complex petroquímic més important del sud de la mediterrània), juntament amb la capacitat d’entrada de productes elaborats en el Port de Barcelona, són suficients per a satisfer la demanda de productes derivats del petroli del sistema català. </a:t>
            </a:r>
          </a:p>
          <a:p>
            <a:pPr lvl="0" algn="just">
              <a:buFont typeface="Wingdings" pitchFamily="2" charset="2"/>
              <a:buChar char="Ø"/>
            </a:pPr>
            <a:endParaRPr lang="ca-ES" altLang="es-ES" sz="1600" b="1" dirty="0">
              <a:solidFill>
                <a:srgbClr val="000000"/>
              </a:solidFill>
            </a:endParaRPr>
          </a:p>
          <a:p>
            <a:pPr lvl="0" algn="just">
              <a:buFont typeface="Wingdings" pitchFamily="2" charset="2"/>
              <a:buChar char="Ø"/>
            </a:pPr>
            <a:r>
              <a:rPr lang="ca-ES" altLang="es-ES" sz="1600" b="1" dirty="0">
                <a:solidFill>
                  <a:srgbClr val="000000"/>
                </a:solidFill>
              </a:rPr>
              <a:t> L’actual xarxa d’oleoductes per al transport per canonada</a:t>
            </a:r>
            <a:r>
              <a:rPr lang="ca-ES" altLang="es-ES" sz="1600" dirty="0">
                <a:solidFill>
                  <a:srgbClr val="000000"/>
                </a:solidFill>
              </a:rPr>
              <a:t> i </a:t>
            </a:r>
            <a:r>
              <a:rPr lang="ca-ES" altLang="es-ES" sz="1600" b="1" dirty="0">
                <a:solidFill>
                  <a:srgbClr val="000000"/>
                </a:solidFill>
              </a:rPr>
              <a:t>l’actual infraestructura d’emmagatzematge de productes </a:t>
            </a:r>
            <a:r>
              <a:rPr lang="ca-ES" altLang="es-ES" sz="1600" b="1" dirty="0" smtClean="0">
                <a:solidFill>
                  <a:srgbClr val="000000"/>
                </a:solidFill>
              </a:rPr>
              <a:t>petrolífers</a:t>
            </a:r>
            <a:r>
              <a:rPr lang="ca-ES" altLang="es-ES" sz="1600" dirty="0" smtClean="0">
                <a:solidFill>
                  <a:srgbClr val="000000"/>
                </a:solidFill>
              </a:rPr>
              <a:t> </a:t>
            </a:r>
            <a:r>
              <a:rPr lang="ca-ES" altLang="es-ES" sz="1600" b="1" dirty="0">
                <a:solidFill>
                  <a:srgbClr val="000000"/>
                </a:solidFill>
              </a:rPr>
              <a:t>són suficients </a:t>
            </a:r>
            <a:r>
              <a:rPr lang="ca-ES" altLang="es-ES" sz="1600" dirty="0">
                <a:solidFill>
                  <a:srgbClr val="000000"/>
                </a:solidFill>
              </a:rPr>
              <a:t>per a satisfer la demanda d’aquests productes amb els adequats nivells de disponibilitat i garantia de subministrament.</a:t>
            </a:r>
            <a:endParaRPr lang="es-ES" altLang="es-ES" sz="1600" dirty="0">
              <a:solidFill>
                <a:srgbClr val="000000"/>
              </a:solidFill>
            </a:endParaRPr>
          </a:p>
          <a:p>
            <a:pPr lvl="0" algn="just"/>
            <a:r>
              <a:rPr lang="ca-ES" altLang="es-ES" sz="1600" dirty="0">
                <a:solidFill>
                  <a:srgbClr val="000000"/>
                </a:solidFill>
              </a:rPr>
              <a:t> </a:t>
            </a:r>
            <a:endParaRPr lang="es-ES" altLang="es-ES" sz="1600" dirty="0">
              <a:solidFill>
                <a:srgbClr val="000000"/>
              </a:solidFill>
            </a:endParaRPr>
          </a:p>
          <a:p>
            <a:pPr lvl="0" algn="just">
              <a:buFont typeface="Wingdings" pitchFamily="2" charset="2"/>
              <a:buChar char="Ø"/>
            </a:pPr>
            <a:r>
              <a:rPr lang="ca-ES" altLang="es-ES" sz="1600" dirty="0">
                <a:solidFill>
                  <a:srgbClr val="000000"/>
                </a:solidFill>
              </a:rPr>
              <a:t> En el cas d’un sistema català independent d’emmagatzematge i transport de productes petroliers, però connectat amb Espanya, </a:t>
            </a:r>
            <a:r>
              <a:rPr lang="ca-ES" altLang="es-ES" sz="1600" b="1" dirty="0">
                <a:solidFill>
                  <a:srgbClr val="000000"/>
                </a:solidFill>
              </a:rPr>
              <a:t>Catalunya seria un país netament exportador de productes derivats del petroli en relació </a:t>
            </a:r>
            <a:r>
              <a:rPr lang="ca-ES" altLang="es-ES" sz="1600" b="1" dirty="0" smtClean="0">
                <a:solidFill>
                  <a:srgbClr val="000000"/>
                </a:solidFill>
              </a:rPr>
              <a:t>amb </a:t>
            </a:r>
            <a:r>
              <a:rPr lang="ca-ES" altLang="es-ES" sz="1600" b="1" dirty="0">
                <a:solidFill>
                  <a:srgbClr val="000000"/>
                </a:solidFill>
              </a:rPr>
              <a:t>Espanya.</a:t>
            </a:r>
            <a:endParaRPr lang="ca-ES" altLang="es-ES" sz="1600" dirty="0">
              <a:solidFill>
                <a:srgbClr val="000000"/>
              </a:solidFill>
            </a:endParaRPr>
          </a:p>
        </p:txBody>
      </p:sp>
      <p:sp>
        <p:nvSpPr>
          <p:cNvPr id="11" name="Rectangle 5"/>
          <p:cNvSpPr/>
          <p:nvPr/>
        </p:nvSpPr>
        <p:spPr>
          <a:xfrm>
            <a:off x="651740" y="1576288"/>
            <a:ext cx="8694593" cy="400110"/>
          </a:xfrm>
          <a:prstGeom prst="rect">
            <a:avLst/>
          </a:prstGeom>
        </p:spPr>
        <p:txBody>
          <a:bodyPr wrap="square">
            <a:spAutoFit/>
          </a:bodyPr>
          <a:lstStyle/>
          <a:p>
            <a:pPr eaLnBrk="1" hangingPunct="1"/>
            <a:r>
              <a:rPr lang="ca-ES" altLang="es-ES" sz="2000" b="1" dirty="0">
                <a:solidFill>
                  <a:srgbClr val="C00000"/>
                </a:solidFill>
                <a:latin typeface="Helvetica" pitchFamily="34" charset="0"/>
              </a:rPr>
              <a:t>Subministrament de productes petrolífers</a:t>
            </a:r>
          </a:p>
        </p:txBody>
      </p:sp>
      <p:sp>
        <p:nvSpPr>
          <p:cNvPr id="8" name="Rectangle 1"/>
          <p:cNvSpPr/>
          <p:nvPr/>
        </p:nvSpPr>
        <p:spPr>
          <a:xfrm>
            <a:off x="221674" y="841375"/>
            <a:ext cx="9596582" cy="369332"/>
          </a:xfrm>
          <a:prstGeom prst="rect">
            <a:avLst/>
          </a:prstGeom>
        </p:spPr>
        <p:txBody>
          <a:bodyPr wrap="square">
            <a:spAutoFit/>
          </a:bodyPr>
          <a:lstStyle/>
          <a:p>
            <a:r>
              <a:rPr lang="ca-ES" altLang="es-ES" sz="1800" b="1" dirty="0" smtClean="0">
                <a:solidFill>
                  <a:srgbClr val="C00000"/>
                </a:solidFill>
              </a:rPr>
              <a:t>3. VALORACIÓ DE LA VIABILITAT D’UN SISTEMA ENERGÈTIC CATALÀ INDEPENDENT</a:t>
            </a:r>
            <a:endParaRPr lang="ca-ES" altLang="es-ES" sz="1800" b="1" dirty="0">
              <a:solidFill>
                <a:srgbClr val="C00000"/>
              </a:solidFill>
            </a:endParaRPr>
          </a:p>
        </p:txBody>
      </p:sp>
      <p:sp>
        <p:nvSpPr>
          <p:cNvPr id="9" name="8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29735555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4"/>
          <p:cNvSpPr txBox="1">
            <a:spLocks/>
          </p:cNvSpPr>
          <p:nvPr/>
        </p:nvSpPr>
        <p:spPr bwMode="auto">
          <a:xfrm>
            <a:off x="2628899" y="5062711"/>
            <a:ext cx="6733051" cy="936277"/>
          </a:xfrm>
          <a:prstGeom prst="rect">
            <a:avLst/>
          </a:prstGeom>
          <a:noFill/>
          <a:ln>
            <a:miter lim="800000"/>
            <a:headEnd/>
            <a:tailEnd/>
          </a:ln>
        </p:spPr>
        <p:txBody>
          <a:bodyPr/>
          <a:lstStyle/>
          <a:p>
            <a:pPr algn="r">
              <a:defRPr/>
            </a:pPr>
            <a:r>
              <a:rPr lang="ca-ES" sz="2800" b="1" kern="0" dirty="0">
                <a:solidFill>
                  <a:srgbClr val="C00000"/>
                </a:solidFill>
                <a:latin typeface="Helvetica" pitchFamily="34" charset="0"/>
                <a:ea typeface="+mj-ea"/>
                <a:cs typeface="+mj-cs"/>
              </a:rPr>
              <a:t>4</a:t>
            </a:r>
            <a:r>
              <a:rPr lang="ca-ES" sz="2800" b="1" kern="0" dirty="0" smtClean="0">
                <a:solidFill>
                  <a:srgbClr val="C00000"/>
                </a:solidFill>
                <a:latin typeface="Helvetica" pitchFamily="34" charset="0"/>
                <a:ea typeface="+mj-ea"/>
                <a:cs typeface="+mj-cs"/>
              </a:rPr>
              <a:t>.- La política energètica de Catalunya</a:t>
            </a:r>
            <a:endParaRPr lang="ca-ES" sz="2800" b="1" kern="0" dirty="0">
              <a:solidFill>
                <a:srgbClr val="C00000"/>
              </a:solidFill>
              <a:latin typeface="+mj-lt"/>
              <a:ea typeface="+mj-ea"/>
              <a:cs typeface="+mj-cs"/>
            </a:endParaRPr>
          </a:p>
        </p:txBody>
      </p:sp>
      <p:sp>
        <p:nvSpPr>
          <p:cNvPr id="3" name="2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41077075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ChangeArrowheads="1"/>
          </p:cNvSpPr>
          <p:nvPr/>
        </p:nvSpPr>
        <p:spPr bwMode="auto">
          <a:xfrm>
            <a:off x="416496" y="1051967"/>
            <a:ext cx="1152128" cy="504825"/>
          </a:xfrm>
          <a:prstGeom prst="rect">
            <a:avLst/>
          </a:prstGeom>
          <a:noFill/>
          <a:ln w="9525">
            <a:noFill/>
            <a:miter lim="800000"/>
            <a:headEnd/>
            <a:tailEnd/>
          </a:ln>
        </p:spPr>
        <p:txBody>
          <a:bodyPr anchor="ctr"/>
          <a:lstStyle/>
          <a:p>
            <a:pPr algn="ctr"/>
            <a:r>
              <a:rPr lang="ca-ES" altLang="es-ES" sz="2400" b="1" u="sng" smtClean="0">
                <a:solidFill>
                  <a:schemeClr val="tx2"/>
                </a:solidFill>
                <a:latin typeface="+mn-lt"/>
              </a:rPr>
              <a:t>Índex</a:t>
            </a:r>
            <a:endParaRPr lang="ca-ES" altLang="es-ES" sz="2400" b="1" u="sng">
              <a:solidFill>
                <a:schemeClr val="tx2"/>
              </a:solidFill>
              <a:latin typeface="+mn-lt"/>
            </a:endParaRPr>
          </a:p>
        </p:txBody>
      </p:sp>
      <p:grpSp>
        <p:nvGrpSpPr>
          <p:cNvPr id="2" name="Group 9"/>
          <p:cNvGrpSpPr>
            <a:grpSpLocks/>
          </p:cNvGrpSpPr>
          <p:nvPr/>
        </p:nvGrpSpPr>
        <p:grpSpPr bwMode="auto">
          <a:xfrm>
            <a:off x="583010" y="1896280"/>
            <a:ext cx="467783" cy="461963"/>
            <a:chOff x="703" y="1026"/>
            <a:chExt cx="272" cy="291"/>
          </a:xfrm>
        </p:grpSpPr>
        <p:sp>
          <p:nvSpPr>
            <p:cNvPr id="3097" name="Rectangle 10"/>
            <p:cNvSpPr>
              <a:spLocks noChangeArrowheads="1"/>
            </p:cNvSpPr>
            <p:nvPr/>
          </p:nvSpPr>
          <p:spPr bwMode="auto">
            <a:xfrm>
              <a:off x="703" y="1026"/>
              <a:ext cx="272" cy="291"/>
            </a:xfrm>
            <a:prstGeom prst="rect">
              <a:avLst/>
            </a:prstGeom>
            <a:solidFill>
              <a:schemeClr val="bg1"/>
            </a:solidFill>
            <a:ln w="12700">
              <a:solidFill>
                <a:schemeClr val="bg2"/>
              </a:solidFill>
              <a:miter lim="800000"/>
              <a:headEnd/>
              <a:tailEnd/>
            </a:ln>
          </p:spPr>
          <p:txBody>
            <a:bodyPr wrap="none" anchor="ctr"/>
            <a:lstStyle/>
            <a:p>
              <a:pPr algn="ctr" eaLnBrk="0" hangingPunct="0"/>
              <a:endParaRPr lang="es-ES" altLang="es-ES" sz="1400">
                <a:latin typeface="Helvetica" pitchFamily="34" charset="0"/>
              </a:endParaRPr>
            </a:p>
          </p:txBody>
        </p:sp>
        <p:sp>
          <p:nvSpPr>
            <p:cNvPr id="3098" name="Rectangle 11"/>
            <p:cNvSpPr>
              <a:spLocks noChangeArrowheads="1"/>
            </p:cNvSpPr>
            <p:nvPr/>
          </p:nvSpPr>
          <p:spPr bwMode="auto">
            <a:xfrm>
              <a:off x="754" y="1071"/>
              <a:ext cx="176" cy="199"/>
            </a:xfrm>
            <a:prstGeom prst="rect">
              <a:avLst/>
            </a:prstGeom>
            <a:solidFill>
              <a:srgbClr val="9E2F37"/>
            </a:solidFill>
            <a:ln w="12700">
              <a:noFill/>
              <a:miter lim="800000"/>
              <a:headEnd/>
              <a:tailEnd/>
            </a:ln>
          </p:spPr>
          <p:txBody>
            <a:bodyPr wrap="none" anchor="ctr"/>
            <a:lstStyle/>
            <a:p>
              <a:pPr algn="ctr" eaLnBrk="0" hangingPunct="0"/>
              <a:r>
                <a:rPr lang="ca-ES" altLang="es-ES" sz="1400" dirty="0">
                  <a:solidFill>
                    <a:schemeClr val="bg1"/>
                  </a:solidFill>
                  <a:latin typeface="Helvetica" pitchFamily="34" charset="0"/>
                </a:rPr>
                <a:t>1</a:t>
              </a:r>
            </a:p>
          </p:txBody>
        </p:sp>
      </p:grpSp>
      <p:grpSp>
        <p:nvGrpSpPr>
          <p:cNvPr id="4" name="Group 15"/>
          <p:cNvGrpSpPr>
            <a:grpSpLocks/>
          </p:cNvGrpSpPr>
          <p:nvPr/>
        </p:nvGrpSpPr>
        <p:grpSpPr bwMode="auto">
          <a:xfrm>
            <a:off x="583010" y="4085632"/>
            <a:ext cx="467783" cy="461963"/>
            <a:chOff x="703" y="1026"/>
            <a:chExt cx="272" cy="291"/>
          </a:xfrm>
        </p:grpSpPr>
        <p:sp>
          <p:nvSpPr>
            <p:cNvPr id="3093" name="Rectangle 16"/>
            <p:cNvSpPr>
              <a:spLocks noChangeArrowheads="1"/>
            </p:cNvSpPr>
            <p:nvPr/>
          </p:nvSpPr>
          <p:spPr bwMode="auto">
            <a:xfrm>
              <a:off x="703" y="1026"/>
              <a:ext cx="272" cy="291"/>
            </a:xfrm>
            <a:prstGeom prst="rect">
              <a:avLst/>
            </a:prstGeom>
            <a:solidFill>
              <a:schemeClr val="bg1"/>
            </a:solidFill>
            <a:ln w="12700">
              <a:solidFill>
                <a:schemeClr val="bg2"/>
              </a:solidFill>
              <a:miter lim="800000"/>
              <a:headEnd/>
              <a:tailEnd/>
            </a:ln>
          </p:spPr>
          <p:txBody>
            <a:bodyPr wrap="none" anchor="ctr"/>
            <a:lstStyle/>
            <a:p>
              <a:pPr algn="ctr" eaLnBrk="0" hangingPunct="0"/>
              <a:endParaRPr lang="es-ES" altLang="es-ES" sz="1400">
                <a:latin typeface="Helvetica" pitchFamily="34" charset="0"/>
              </a:endParaRPr>
            </a:p>
          </p:txBody>
        </p:sp>
        <p:sp>
          <p:nvSpPr>
            <p:cNvPr id="3094" name="Rectangle 17"/>
            <p:cNvSpPr>
              <a:spLocks noChangeArrowheads="1"/>
            </p:cNvSpPr>
            <p:nvPr/>
          </p:nvSpPr>
          <p:spPr bwMode="auto">
            <a:xfrm>
              <a:off x="754" y="1071"/>
              <a:ext cx="176" cy="199"/>
            </a:xfrm>
            <a:prstGeom prst="rect">
              <a:avLst/>
            </a:prstGeom>
            <a:solidFill>
              <a:srgbClr val="9E2F37"/>
            </a:solidFill>
            <a:ln w="12700">
              <a:noFill/>
              <a:miter lim="800000"/>
              <a:headEnd/>
              <a:tailEnd/>
            </a:ln>
          </p:spPr>
          <p:txBody>
            <a:bodyPr wrap="none" anchor="ctr"/>
            <a:lstStyle/>
            <a:p>
              <a:pPr algn="ctr" eaLnBrk="0" hangingPunct="0"/>
              <a:r>
                <a:rPr lang="ca-ES" altLang="es-ES" sz="1400" dirty="0">
                  <a:solidFill>
                    <a:schemeClr val="bg1"/>
                  </a:solidFill>
                  <a:latin typeface="Helvetica" pitchFamily="34" charset="0"/>
                </a:rPr>
                <a:t>2</a:t>
              </a:r>
            </a:p>
          </p:txBody>
        </p:sp>
      </p:grpSp>
      <p:sp>
        <p:nvSpPr>
          <p:cNvPr id="3078" name="Rectangle 38"/>
          <p:cNvSpPr>
            <a:spLocks noChangeArrowheads="1"/>
          </p:cNvSpPr>
          <p:nvPr/>
        </p:nvSpPr>
        <p:spPr bwMode="auto">
          <a:xfrm>
            <a:off x="1052512" y="1950254"/>
            <a:ext cx="5240537" cy="2031325"/>
          </a:xfrm>
          <a:prstGeom prst="rect">
            <a:avLst/>
          </a:prstGeom>
          <a:noFill/>
          <a:ln w="9525">
            <a:noFill/>
            <a:miter lim="800000"/>
            <a:headEnd/>
            <a:tailEnd/>
          </a:ln>
        </p:spPr>
        <p:txBody>
          <a:bodyPr wrap="none">
            <a:spAutoFit/>
          </a:bodyPr>
          <a:lstStyle/>
          <a:p>
            <a:r>
              <a:rPr lang="ca-ES" altLang="es-ES" sz="1800" b="1" dirty="0" smtClean="0"/>
              <a:t>Model energètic actual</a:t>
            </a:r>
          </a:p>
          <a:p>
            <a:endParaRPr lang="ca-ES" altLang="es-ES" sz="1200" dirty="0"/>
          </a:p>
          <a:p>
            <a:pPr marL="358775"/>
            <a:r>
              <a:rPr lang="ca-ES" altLang="es-ES" sz="1800" dirty="0" smtClean="0"/>
              <a:t>Mercat energètic mundial</a:t>
            </a:r>
          </a:p>
          <a:p>
            <a:pPr marL="358775"/>
            <a:endParaRPr lang="ca-ES" altLang="es-ES" sz="1200" dirty="0"/>
          </a:p>
          <a:p>
            <a:pPr marL="358775"/>
            <a:r>
              <a:rPr lang="ca-ES" altLang="es-ES" sz="1800" dirty="0" smtClean="0"/>
              <a:t>Model energètic actual a Catalunya i Espanya</a:t>
            </a:r>
          </a:p>
          <a:p>
            <a:pPr marL="358775"/>
            <a:endParaRPr lang="ca-ES" altLang="es-ES" sz="1200" dirty="0" smtClean="0"/>
          </a:p>
          <a:p>
            <a:pPr marL="358775"/>
            <a:r>
              <a:rPr lang="ca-ES" altLang="es-ES" sz="1800" dirty="0" smtClean="0"/>
              <a:t>Preus de l’energia elèctrica i gas natural</a:t>
            </a:r>
          </a:p>
          <a:p>
            <a:endParaRPr lang="ca-ES" altLang="es-ES" sz="1800" dirty="0"/>
          </a:p>
        </p:txBody>
      </p:sp>
      <p:sp>
        <p:nvSpPr>
          <p:cNvPr id="3080" name="Rectangle 40"/>
          <p:cNvSpPr>
            <a:spLocks noChangeArrowheads="1"/>
          </p:cNvSpPr>
          <p:nvPr/>
        </p:nvSpPr>
        <p:spPr bwMode="auto">
          <a:xfrm>
            <a:off x="1052513" y="4147952"/>
            <a:ext cx="7103608" cy="2215991"/>
          </a:xfrm>
          <a:prstGeom prst="rect">
            <a:avLst/>
          </a:prstGeom>
          <a:noFill/>
          <a:ln w="9525">
            <a:noFill/>
            <a:miter lim="800000"/>
            <a:headEnd/>
            <a:tailEnd/>
          </a:ln>
        </p:spPr>
        <p:txBody>
          <a:bodyPr wrap="square">
            <a:spAutoFit/>
          </a:bodyPr>
          <a:lstStyle/>
          <a:p>
            <a:r>
              <a:rPr lang="ca-ES" altLang="es-ES" sz="1800" b="1" dirty="0" smtClean="0"/>
              <a:t>Reforma elèctrica del Govern Central</a:t>
            </a:r>
          </a:p>
          <a:p>
            <a:endParaRPr lang="ca-ES" altLang="es-ES" sz="1200" dirty="0" smtClean="0"/>
          </a:p>
          <a:p>
            <a:pPr marL="358775"/>
            <a:r>
              <a:rPr lang="ca-ES" altLang="es-ES" sz="1800" dirty="0" smtClean="0"/>
              <a:t>Posicionament de la Generalitat de Catalunya</a:t>
            </a:r>
          </a:p>
          <a:p>
            <a:pPr marL="358775"/>
            <a:endParaRPr lang="ca-ES" altLang="es-ES" sz="1200" dirty="0" smtClean="0"/>
          </a:p>
          <a:p>
            <a:pPr marL="358775"/>
            <a:r>
              <a:rPr lang="ca-ES" altLang="es-ES" sz="1800" dirty="0" smtClean="0"/>
              <a:t>Visió General</a:t>
            </a:r>
          </a:p>
          <a:p>
            <a:pPr marL="358775"/>
            <a:endParaRPr lang="ca-ES" altLang="es-ES" sz="1200" dirty="0" smtClean="0"/>
          </a:p>
          <a:p>
            <a:pPr marL="358775"/>
            <a:r>
              <a:rPr lang="ca-ES" altLang="es-ES" sz="1800" dirty="0" smtClean="0"/>
              <a:t>Implicacions</a:t>
            </a:r>
          </a:p>
          <a:p>
            <a:pPr marL="358775"/>
            <a:endParaRPr lang="ca-ES" altLang="es-ES" sz="1200" dirty="0" smtClean="0"/>
          </a:p>
          <a:p>
            <a:pPr marL="358775"/>
            <a:r>
              <a:rPr lang="ca-ES" altLang="es-ES" sz="1800" dirty="0" smtClean="0"/>
              <a:t>Planificació de la xarxa de transport d’energia elèctrica</a:t>
            </a:r>
          </a:p>
        </p:txBody>
      </p:sp>
      <p:sp>
        <p:nvSpPr>
          <p:cNvPr id="3" name="2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28226003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p:cNvSpPr>
            <a:spLocks noChangeArrowheads="1"/>
          </p:cNvSpPr>
          <p:nvPr/>
        </p:nvSpPr>
        <p:spPr bwMode="auto">
          <a:xfrm>
            <a:off x="677598" y="1687512"/>
            <a:ext cx="8420100" cy="4508571"/>
          </a:xfrm>
          <a:prstGeom prst="rect">
            <a:avLst/>
          </a:prstGeom>
          <a:noFill/>
          <a:ln w="9525">
            <a:noFill/>
            <a:miter lim="800000"/>
            <a:headEnd/>
            <a:tailEnd/>
          </a:ln>
        </p:spPr>
        <p:txBody>
          <a:bodyPr lIns="0"/>
          <a:lstStyle/>
          <a:p>
            <a:pPr marL="354013" lvl="1" algn="just">
              <a:spcBef>
                <a:spcPct val="20000"/>
              </a:spcBef>
              <a:buClr>
                <a:srgbClr val="CC0033"/>
              </a:buClr>
            </a:pPr>
            <a:endParaRPr lang="ca-ES" sz="800" dirty="0">
              <a:solidFill>
                <a:srgbClr val="FF0000"/>
              </a:solidFill>
              <a:latin typeface="Helvetica" pitchFamily="34" charset="0"/>
            </a:endParaRPr>
          </a:p>
          <a:p>
            <a:pPr marL="354013" lvl="2" algn="just">
              <a:lnSpc>
                <a:spcPct val="114000"/>
              </a:lnSpc>
              <a:spcBef>
                <a:spcPts val="0"/>
              </a:spcBef>
              <a:spcAft>
                <a:spcPts val="600"/>
              </a:spcAft>
              <a:buClr>
                <a:srgbClr val="CC0033"/>
              </a:buClr>
            </a:pPr>
            <a:r>
              <a:rPr lang="ca-ES" sz="1600" dirty="0" smtClean="0">
                <a:latin typeface="Helvetica" pitchFamily="34" charset="0"/>
              </a:rPr>
              <a:t>El Govern i el Parlament assumeixen la </a:t>
            </a:r>
            <a:r>
              <a:rPr lang="ca-ES" sz="1600" dirty="0" err="1" smtClean="0">
                <a:latin typeface="Helvetica" pitchFamily="34" charset="0"/>
              </a:rPr>
              <a:t>insostenibilitat</a:t>
            </a:r>
            <a:r>
              <a:rPr lang="ca-ES" sz="1600" dirty="0" smtClean="0">
                <a:latin typeface="Helvetica" pitchFamily="34" charset="0"/>
              </a:rPr>
              <a:t> del model energètic català. És necessari afrontar els següents </a:t>
            </a:r>
            <a:r>
              <a:rPr lang="ca-ES" sz="1600" b="1" u="sng" dirty="0" smtClean="0">
                <a:latin typeface="Helvetica" pitchFamily="34" charset="0"/>
              </a:rPr>
              <a:t>reptes</a:t>
            </a:r>
            <a:r>
              <a:rPr lang="ca-ES" sz="1600" dirty="0" smtClean="0">
                <a:latin typeface="Helvetica" pitchFamily="34" charset="0"/>
              </a:rPr>
              <a:t>: </a:t>
            </a:r>
          </a:p>
          <a:p>
            <a:pPr marL="1055688" lvl="3" indent="-342900" algn="just">
              <a:lnSpc>
                <a:spcPct val="114000"/>
              </a:lnSpc>
              <a:spcBef>
                <a:spcPts val="0"/>
              </a:spcBef>
              <a:spcAft>
                <a:spcPts val="600"/>
              </a:spcAft>
              <a:buClr>
                <a:srgbClr val="CC0033"/>
              </a:buClr>
              <a:buFont typeface="+mj-lt"/>
              <a:buAutoNum type="arabicPeriod"/>
            </a:pPr>
            <a:r>
              <a:rPr lang="ca-ES" sz="1600" dirty="0">
                <a:solidFill>
                  <a:schemeClr val="tx2"/>
                </a:solidFill>
                <a:latin typeface="Helvetica" pitchFamily="34" charset="0"/>
              </a:rPr>
              <a:t>Reduir la dependència dels combustibles fòssils, especialment en l’àmbit del transport.</a:t>
            </a:r>
          </a:p>
          <a:p>
            <a:pPr marL="1055688" lvl="3" indent="-342900" algn="just">
              <a:lnSpc>
                <a:spcPct val="114000"/>
              </a:lnSpc>
              <a:spcBef>
                <a:spcPts val="0"/>
              </a:spcBef>
              <a:spcAft>
                <a:spcPts val="600"/>
              </a:spcAft>
              <a:buClr>
                <a:srgbClr val="CC0033"/>
              </a:buClr>
              <a:buFont typeface="+mj-lt"/>
              <a:buAutoNum type="arabicPeriod"/>
            </a:pPr>
            <a:r>
              <a:rPr lang="ca-ES" sz="1600" dirty="0" smtClean="0"/>
              <a:t>Reduir l’alta dependència de l’energia nuclear del mix elèctric català.</a:t>
            </a:r>
            <a:endParaRPr lang="ca-ES" sz="1600" dirty="0"/>
          </a:p>
          <a:p>
            <a:pPr marL="1055688" lvl="3" indent="-342900" algn="just">
              <a:lnSpc>
                <a:spcPct val="114000"/>
              </a:lnSpc>
              <a:spcBef>
                <a:spcPts val="0"/>
              </a:spcBef>
              <a:spcAft>
                <a:spcPts val="600"/>
              </a:spcAft>
              <a:buClr>
                <a:srgbClr val="CC0033"/>
              </a:buClr>
              <a:buFont typeface="+mj-lt"/>
              <a:buAutoNum type="arabicPeriod"/>
            </a:pPr>
            <a:r>
              <a:rPr lang="ca-ES" sz="1600" dirty="0" smtClean="0">
                <a:solidFill>
                  <a:schemeClr val="tx2"/>
                </a:solidFill>
                <a:latin typeface="Helvetica" pitchFamily="34" charset="0"/>
              </a:rPr>
              <a:t>Disposar de capacitat per a dissenyar i executar una política energètica.</a:t>
            </a:r>
          </a:p>
          <a:p>
            <a:pPr marL="1055688" lvl="3" indent="-342900" algn="just">
              <a:lnSpc>
                <a:spcPct val="114000"/>
              </a:lnSpc>
              <a:spcBef>
                <a:spcPts val="0"/>
              </a:spcBef>
              <a:spcAft>
                <a:spcPts val="600"/>
              </a:spcAft>
              <a:buClr>
                <a:srgbClr val="CC0033"/>
              </a:buClr>
              <a:buFont typeface="+mj-lt"/>
              <a:buAutoNum type="arabicPeriod"/>
            </a:pPr>
            <a:r>
              <a:rPr lang="ca-ES" sz="1600" dirty="0" smtClean="0">
                <a:solidFill>
                  <a:schemeClr val="tx2"/>
                </a:solidFill>
                <a:latin typeface="Helvetica" pitchFamily="34" charset="0"/>
              </a:rPr>
              <a:t>Fer de Catalunya un país eficient i competitiu des del punt de vista energètic.</a:t>
            </a:r>
          </a:p>
          <a:p>
            <a:pPr marL="1055688" lvl="3" indent="-342900" algn="just">
              <a:lnSpc>
                <a:spcPct val="114000"/>
              </a:lnSpc>
              <a:spcAft>
                <a:spcPts val="600"/>
              </a:spcAft>
              <a:buClr>
                <a:srgbClr val="CC0033"/>
              </a:buClr>
              <a:buFont typeface="+mj-lt"/>
              <a:buAutoNum type="arabicPeriod" startAt="5"/>
            </a:pPr>
            <a:r>
              <a:rPr lang="ca-ES" sz="1600" dirty="0">
                <a:solidFill>
                  <a:schemeClr val="tx2"/>
                </a:solidFill>
                <a:latin typeface="Helvetica" pitchFamily="34" charset="0"/>
              </a:rPr>
              <a:t>Assegurar el subministrament energètic del futur (incrementar la resiliència i desenvolupar el màxim potencial de les fonts d’energia renovables i l’estalvi i </a:t>
            </a:r>
            <a:r>
              <a:rPr lang="ca-ES" sz="1600" dirty="0" smtClean="0">
                <a:solidFill>
                  <a:schemeClr val="tx2"/>
                </a:solidFill>
                <a:latin typeface="Helvetica" pitchFamily="34" charset="0"/>
              </a:rPr>
              <a:t>l’eficiència </a:t>
            </a:r>
            <a:r>
              <a:rPr lang="ca-ES" sz="1600" dirty="0">
                <a:solidFill>
                  <a:schemeClr val="tx2"/>
                </a:solidFill>
                <a:latin typeface="Helvetica" pitchFamily="34" charset="0"/>
              </a:rPr>
              <a:t>energètica).</a:t>
            </a:r>
          </a:p>
          <a:p>
            <a:pPr marL="1055688" lvl="3" indent="-342900" algn="just">
              <a:lnSpc>
                <a:spcPct val="114000"/>
              </a:lnSpc>
              <a:spcAft>
                <a:spcPts val="600"/>
              </a:spcAft>
              <a:buClr>
                <a:srgbClr val="CC0033"/>
              </a:buClr>
              <a:buFont typeface="+mj-lt"/>
              <a:buAutoNum type="arabicPeriod" startAt="5"/>
            </a:pPr>
            <a:r>
              <a:rPr lang="ca-ES" sz="1600" dirty="0">
                <a:solidFill>
                  <a:schemeClr val="tx2"/>
                </a:solidFill>
              </a:rPr>
              <a:t>Reduir la precarietat energètica d’una part de la població.</a:t>
            </a:r>
          </a:p>
          <a:p>
            <a:pPr marL="1055688" lvl="3" indent="-342900" algn="just">
              <a:lnSpc>
                <a:spcPct val="114000"/>
              </a:lnSpc>
              <a:spcBef>
                <a:spcPts val="0"/>
              </a:spcBef>
              <a:spcAft>
                <a:spcPts val="600"/>
              </a:spcAft>
              <a:buClr>
                <a:srgbClr val="CC0033"/>
              </a:buClr>
              <a:buFont typeface="+mj-lt"/>
              <a:buAutoNum type="arabicPeriod"/>
            </a:pPr>
            <a:endParaRPr lang="ca-ES" sz="1600" dirty="0" smtClean="0">
              <a:solidFill>
                <a:schemeClr val="tx2"/>
              </a:solidFill>
              <a:latin typeface="Helvetica" pitchFamily="34" charset="0"/>
            </a:endParaRPr>
          </a:p>
        </p:txBody>
      </p:sp>
      <p:sp>
        <p:nvSpPr>
          <p:cNvPr id="4" name="Text Box 3"/>
          <p:cNvSpPr txBox="1">
            <a:spLocks noChangeArrowheads="1"/>
          </p:cNvSpPr>
          <p:nvPr/>
        </p:nvSpPr>
        <p:spPr bwMode="auto">
          <a:xfrm>
            <a:off x="413021" y="1274862"/>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Reptes del model energètic català</a:t>
            </a:r>
            <a:endParaRPr lang="ca-ES" sz="2000" b="1" dirty="0">
              <a:solidFill>
                <a:srgbClr val="B80000"/>
              </a:solidFill>
              <a:latin typeface="Arial" pitchFamily="34" charset="0"/>
              <a:cs typeface="Arial" pitchFamily="34" charset="0"/>
            </a:endParaRPr>
          </a:p>
        </p:txBody>
      </p:sp>
      <p:sp>
        <p:nvSpPr>
          <p:cNvPr id="5"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4. LA POLÍTICA ENERGÈTICA DE CATALUNYA</a:t>
            </a:r>
            <a:endParaRPr lang="ca-ES" sz="2000" b="1" kern="0" dirty="0">
              <a:solidFill>
                <a:srgbClr val="C00000"/>
              </a:solidFill>
              <a:latin typeface="+mn-lt"/>
              <a:ea typeface="+mj-ea"/>
              <a:cs typeface="Helvetica" pitchFamily="34" charset="0"/>
            </a:endParaRPr>
          </a:p>
        </p:txBody>
      </p:sp>
      <p:sp>
        <p:nvSpPr>
          <p:cNvPr id="6" name="5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3682720171"/>
      </p:ext>
    </p:extLst>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p:cNvSpPr>
            <a:spLocks noChangeArrowheads="1"/>
          </p:cNvSpPr>
          <p:nvPr/>
        </p:nvSpPr>
        <p:spPr bwMode="auto">
          <a:xfrm>
            <a:off x="677598" y="1687513"/>
            <a:ext cx="8420100" cy="4119562"/>
          </a:xfrm>
          <a:prstGeom prst="rect">
            <a:avLst/>
          </a:prstGeom>
          <a:noFill/>
          <a:ln w="9525">
            <a:noFill/>
            <a:miter lim="800000"/>
            <a:headEnd/>
            <a:tailEnd/>
          </a:ln>
        </p:spPr>
        <p:txBody>
          <a:bodyPr lIns="0"/>
          <a:lstStyle/>
          <a:p>
            <a:pPr marL="354013" lvl="1">
              <a:spcBef>
                <a:spcPct val="20000"/>
              </a:spcBef>
              <a:buClr>
                <a:srgbClr val="CC0033"/>
              </a:buClr>
            </a:pPr>
            <a:endParaRPr lang="ca-ES" sz="800" dirty="0">
              <a:solidFill>
                <a:srgbClr val="FF0000"/>
              </a:solidFill>
              <a:latin typeface="Helvetica" pitchFamily="34" charset="0"/>
            </a:endParaRPr>
          </a:p>
          <a:p>
            <a:pPr marL="1055688" lvl="3" indent="-342900" algn="just">
              <a:lnSpc>
                <a:spcPct val="114000"/>
              </a:lnSpc>
              <a:spcAft>
                <a:spcPts val="600"/>
              </a:spcAft>
              <a:buClr>
                <a:srgbClr val="CC0033"/>
              </a:buClr>
              <a:buFont typeface="+mj-lt"/>
              <a:buAutoNum type="arabicPeriod" startAt="7"/>
            </a:pPr>
            <a:r>
              <a:rPr lang="ca-ES" sz="1600" dirty="0" smtClean="0">
                <a:solidFill>
                  <a:schemeClr val="tx2"/>
                </a:solidFill>
              </a:rPr>
              <a:t>Dotar-se d’eines per gestionar la transició energètica (potenciar la recerca i innovació energètica i mobilitzar el finançament per a la transició energètica).</a:t>
            </a:r>
          </a:p>
          <a:p>
            <a:pPr marL="1055688" lvl="3" indent="-342900" algn="just">
              <a:lnSpc>
                <a:spcPct val="114000"/>
              </a:lnSpc>
              <a:spcAft>
                <a:spcPts val="600"/>
              </a:spcAft>
              <a:buClr>
                <a:srgbClr val="CC0033"/>
              </a:buClr>
              <a:buFont typeface="+mj-lt"/>
              <a:buAutoNum type="arabicPeriod" startAt="7"/>
            </a:pPr>
            <a:r>
              <a:rPr lang="ca-ES" sz="1600" dirty="0" smtClean="0">
                <a:solidFill>
                  <a:schemeClr val="tx2"/>
                </a:solidFill>
              </a:rPr>
              <a:t>Aprofundir a fons en els mecanismes innovadors de contractació pública per impulsar l’eficiència energètica i l’autoconsum en equipaments i instal·lacions de l’administració pública catalana, com a motor del mercat de l’eficiència energètica.</a:t>
            </a:r>
          </a:p>
          <a:p>
            <a:pPr marL="1055688" lvl="3" indent="-342900" algn="just">
              <a:lnSpc>
                <a:spcPct val="114000"/>
              </a:lnSpc>
              <a:spcAft>
                <a:spcPts val="600"/>
              </a:spcAft>
              <a:buClr>
                <a:srgbClr val="CC0033"/>
              </a:buClr>
              <a:buFont typeface="+mj-lt"/>
              <a:buAutoNum type="arabicPeriod" startAt="7"/>
            </a:pPr>
            <a:r>
              <a:rPr lang="ca-ES" sz="1600" dirty="0" smtClean="0">
                <a:solidFill>
                  <a:schemeClr val="tx2"/>
                </a:solidFill>
              </a:rPr>
              <a:t>Millorar la </a:t>
            </a:r>
            <a:r>
              <a:rPr lang="ca-ES" sz="1600" dirty="0" err="1" smtClean="0">
                <a:solidFill>
                  <a:schemeClr val="tx2"/>
                </a:solidFill>
              </a:rPr>
              <a:t>governança</a:t>
            </a:r>
            <a:r>
              <a:rPr lang="ca-ES" sz="1600" dirty="0" smtClean="0">
                <a:solidFill>
                  <a:schemeClr val="tx2"/>
                </a:solidFill>
              </a:rPr>
              <a:t> en l’àmbit energètic.</a:t>
            </a:r>
          </a:p>
          <a:p>
            <a:pPr marL="1055688" lvl="3" indent="-342900" algn="just">
              <a:lnSpc>
                <a:spcPct val="114000"/>
              </a:lnSpc>
              <a:spcAft>
                <a:spcPts val="600"/>
              </a:spcAft>
              <a:buClr>
                <a:srgbClr val="CC0033"/>
              </a:buClr>
              <a:buFont typeface="+mj-lt"/>
              <a:buAutoNum type="arabicPeriod" startAt="7"/>
            </a:pPr>
            <a:r>
              <a:rPr lang="ca-ES" sz="1600" dirty="0">
                <a:solidFill>
                  <a:schemeClr val="tx2"/>
                </a:solidFill>
                <a:latin typeface="Helvetica" pitchFamily="34" charset="0"/>
              </a:rPr>
              <a:t>Afrontar els condicionants tècnics, econòmics, socials i ambientals lligats a les energies renovables</a:t>
            </a:r>
            <a:r>
              <a:rPr lang="ca-ES" sz="1600" dirty="0" smtClean="0">
                <a:solidFill>
                  <a:schemeClr val="tx2"/>
                </a:solidFill>
                <a:latin typeface="Helvetica" pitchFamily="34" charset="0"/>
              </a:rPr>
              <a:t>.</a:t>
            </a:r>
          </a:p>
          <a:p>
            <a:pPr marL="1055688" lvl="3" indent="-342900" algn="just">
              <a:lnSpc>
                <a:spcPct val="114000"/>
              </a:lnSpc>
              <a:spcAft>
                <a:spcPts val="600"/>
              </a:spcAft>
              <a:buClr>
                <a:srgbClr val="CC0033"/>
              </a:buClr>
              <a:buFont typeface="+mj-lt"/>
              <a:buAutoNum type="arabicPeriod" startAt="7"/>
            </a:pPr>
            <a:r>
              <a:rPr lang="ca-ES" sz="1600" dirty="0">
                <a:solidFill>
                  <a:schemeClr val="tx2"/>
                </a:solidFill>
                <a:latin typeface="Helvetica" pitchFamily="34" charset="0"/>
              </a:rPr>
              <a:t>Descentralitzar el model </a:t>
            </a:r>
            <a:r>
              <a:rPr lang="ca-ES" sz="1600" dirty="0" smtClean="0">
                <a:solidFill>
                  <a:schemeClr val="tx2"/>
                </a:solidFill>
                <a:latin typeface="Helvetica" pitchFamily="34" charset="0"/>
              </a:rPr>
              <a:t>energètic.</a:t>
            </a:r>
            <a:endParaRPr lang="ca-ES" sz="1600" dirty="0">
              <a:solidFill>
                <a:schemeClr val="tx2"/>
              </a:solidFill>
              <a:latin typeface="Helvetica" pitchFamily="34" charset="0"/>
            </a:endParaRPr>
          </a:p>
          <a:p>
            <a:pPr marL="1055688" lvl="3" indent="-342900" algn="just">
              <a:lnSpc>
                <a:spcPct val="114000"/>
              </a:lnSpc>
              <a:spcAft>
                <a:spcPts val="600"/>
              </a:spcAft>
              <a:buClr>
                <a:srgbClr val="CC0033"/>
              </a:buClr>
              <a:buFont typeface="+mj-lt"/>
              <a:buAutoNum type="arabicPeriod" startAt="7"/>
            </a:pPr>
            <a:endParaRPr lang="ca-ES" sz="1600" dirty="0">
              <a:solidFill>
                <a:schemeClr val="tx2"/>
              </a:solidFill>
              <a:latin typeface="Helvetica" pitchFamily="34" charset="0"/>
            </a:endParaRPr>
          </a:p>
          <a:p>
            <a:pPr marL="1055688" lvl="3" indent="-342900" algn="just">
              <a:lnSpc>
                <a:spcPct val="114000"/>
              </a:lnSpc>
              <a:spcAft>
                <a:spcPts val="600"/>
              </a:spcAft>
              <a:buClr>
                <a:srgbClr val="CC0033"/>
              </a:buClr>
              <a:buFont typeface="+mj-lt"/>
              <a:buAutoNum type="arabicPeriod" startAt="7"/>
            </a:pPr>
            <a:endParaRPr lang="ca-ES" sz="1600" dirty="0">
              <a:solidFill>
                <a:schemeClr val="tx2"/>
              </a:solidFill>
            </a:endParaRPr>
          </a:p>
        </p:txBody>
      </p:sp>
      <p:sp>
        <p:nvSpPr>
          <p:cNvPr id="7" name="Text Box 3"/>
          <p:cNvSpPr txBox="1">
            <a:spLocks noChangeArrowheads="1"/>
          </p:cNvSpPr>
          <p:nvPr/>
        </p:nvSpPr>
        <p:spPr bwMode="auto">
          <a:xfrm>
            <a:off x="413021" y="1274862"/>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Reptes del model energètic català</a:t>
            </a:r>
            <a:endParaRPr lang="ca-ES" sz="2000" b="1" dirty="0">
              <a:solidFill>
                <a:srgbClr val="B80000"/>
              </a:solidFill>
              <a:latin typeface="Arial" pitchFamily="34" charset="0"/>
              <a:cs typeface="Arial" pitchFamily="34" charset="0"/>
            </a:endParaRPr>
          </a:p>
        </p:txBody>
      </p:sp>
      <p:sp>
        <p:nvSpPr>
          <p:cNvPr id="5"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4. LA POLÍTICA ENERGÈTICA DE CATALUNYA</a:t>
            </a:r>
            <a:endParaRPr lang="ca-ES" sz="2000" b="1" kern="0" dirty="0">
              <a:solidFill>
                <a:srgbClr val="C00000"/>
              </a:solidFill>
              <a:latin typeface="+mn-lt"/>
              <a:ea typeface="+mj-ea"/>
              <a:cs typeface="Helvetica" pitchFamily="34" charset="0"/>
            </a:endParaRPr>
          </a:p>
        </p:txBody>
      </p:sp>
      <p:sp>
        <p:nvSpPr>
          <p:cNvPr id="6" name="5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4172266445"/>
      </p:ext>
    </p:extLst>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Imagen 17"/>
          <p:cNvPicPr>
            <a:picLocks noChangeAspect="1"/>
          </p:cNvPicPr>
          <p:nvPr/>
        </p:nvPicPr>
        <p:blipFill>
          <a:blip r:embed="rId2" cstate="print"/>
          <a:srcRect/>
          <a:stretch>
            <a:fillRect/>
          </a:stretch>
        </p:blipFill>
        <p:spPr bwMode="auto">
          <a:xfrm>
            <a:off x="2375033" y="1674813"/>
            <a:ext cx="6659033" cy="4241800"/>
          </a:xfrm>
          <a:prstGeom prst="rect">
            <a:avLst/>
          </a:prstGeom>
          <a:noFill/>
          <a:ln w="9525">
            <a:noFill/>
            <a:miter lim="800000"/>
            <a:headEnd/>
            <a:tailEnd/>
          </a:ln>
        </p:spPr>
      </p:pic>
      <p:sp>
        <p:nvSpPr>
          <p:cNvPr id="16387" name="Rectangle 6"/>
          <p:cNvSpPr>
            <a:spLocks noChangeArrowheads="1"/>
          </p:cNvSpPr>
          <p:nvPr/>
        </p:nvSpPr>
        <p:spPr bwMode="auto">
          <a:xfrm>
            <a:off x="5250525" y="1954214"/>
            <a:ext cx="4344194" cy="1222375"/>
          </a:xfrm>
          <a:prstGeom prst="rect">
            <a:avLst/>
          </a:prstGeom>
          <a:noFill/>
          <a:ln w="9525">
            <a:noFill/>
            <a:miter lim="800000"/>
            <a:headEnd/>
            <a:tailEnd/>
          </a:ln>
        </p:spPr>
        <p:txBody>
          <a:bodyPr/>
          <a:lstStyle/>
          <a:p>
            <a:pPr marL="0" lvl="2" algn="ctr">
              <a:buClr>
                <a:srgbClr val="CC0033"/>
              </a:buClr>
            </a:pPr>
            <a:r>
              <a:rPr lang="ca-ES" sz="1800">
                <a:solidFill>
                  <a:srgbClr val="059800"/>
                </a:solidFill>
                <a:latin typeface="Helvetica" pitchFamily="34" charset="0"/>
              </a:rPr>
              <a:t>Medi ambient</a:t>
            </a:r>
            <a:endParaRPr lang="ca-ES" sz="1800" b="1">
              <a:solidFill>
                <a:srgbClr val="059800"/>
              </a:solidFill>
              <a:latin typeface="Helvetica" pitchFamily="34" charset="0"/>
            </a:endParaRPr>
          </a:p>
          <a:p>
            <a:pPr marL="0" lvl="2" algn="ctr">
              <a:buClr>
                <a:srgbClr val="CC0033"/>
              </a:buClr>
            </a:pPr>
            <a:r>
              <a:rPr lang="ca-ES" sz="1800" b="1">
                <a:latin typeface="Helvetica" pitchFamily="34" charset="0"/>
              </a:rPr>
              <a:t>El canvi climàtic </a:t>
            </a:r>
            <a:r>
              <a:rPr lang="ca-ES" sz="1800">
                <a:latin typeface="Helvetica" pitchFamily="34" charset="0"/>
              </a:rPr>
              <a:t>és una amenaça ambiental mundial de primer ordre</a:t>
            </a:r>
            <a:endParaRPr lang="ca-ES" sz="1800">
              <a:solidFill>
                <a:schemeClr val="tx2"/>
              </a:solidFill>
              <a:latin typeface="Helvetica" pitchFamily="34" charset="0"/>
            </a:endParaRPr>
          </a:p>
          <a:p>
            <a:pPr algn="ctr">
              <a:buClr>
                <a:srgbClr val="CC0033"/>
              </a:buClr>
              <a:buFont typeface="Helvetica" pitchFamily="34" charset="0"/>
              <a:buChar char="−"/>
            </a:pPr>
            <a:endParaRPr lang="ca-ES" sz="1800">
              <a:solidFill>
                <a:schemeClr val="tx2"/>
              </a:solidFill>
              <a:latin typeface="Helvetica" pitchFamily="34" charset="0"/>
            </a:endParaRPr>
          </a:p>
          <a:p>
            <a:pPr algn="ctr">
              <a:buClr>
                <a:srgbClr val="CC0033"/>
              </a:buClr>
            </a:pPr>
            <a:endParaRPr lang="ca-ES" sz="1800">
              <a:solidFill>
                <a:schemeClr val="tx2"/>
              </a:solidFill>
              <a:latin typeface="Helvetica" pitchFamily="34" charset="0"/>
            </a:endParaRPr>
          </a:p>
          <a:p>
            <a:pPr algn="ctr">
              <a:buClr>
                <a:srgbClr val="CC0033"/>
              </a:buClr>
            </a:pPr>
            <a:endParaRPr lang="ca-ES" sz="1800">
              <a:solidFill>
                <a:schemeClr val="tx2"/>
              </a:solidFill>
              <a:latin typeface="Helvetica" pitchFamily="34" charset="0"/>
            </a:endParaRPr>
          </a:p>
          <a:p>
            <a:pPr algn="ctr">
              <a:buClr>
                <a:srgbClr val="CC0033"/>
              </a:buClr>
            </a:pPr>
            <a:endParaRPr lang="ca-ES" sz="1800">
              <a:solidFill>
                <a:schemeClr val="tx2"/>
              </a:solidFill>
              <a:latin typeface="Helvetica" pitchFamily="34" charset="0"/>
            </a:endParaRPr>
          </a:p>
          <a:p>
            <a:pPr algn="ctr">
              <a:buClr>
                <a:srgbClr val="CC0033"/>
              </a:buClr>
            </a:pPr>
            <a:endParaRPr lang="ca-ES" sz="1800">
              <a:solidFill>
                <a:schemeClr val="tx2"/>
              </a:solidFill>
              <a:latin typeface="Helvetica" pitchFamily="34" charset="0"/>
            </a:endParaRPr>
          </a:p>
          <a:p>
            <a:pPr algn="ctr">
              <a:buClr>
                <a:srgbClr val="CC0033"/>
              </a:buClr>
              <a:buFont typeface="Wingdings" pitchFamily="2" charset="2"/>
              <a:buChar char="q"/>
            </a:pPr>
            <a:endParaRPr lang="ca-ES" sz="1800">
              <a:solidFill>
                <a:schemeClr val="tx2"/>
              </a:solidFill>
              <a:latin typeface="Helvetica" pitchFamily="34" charset="0"/>
            </a:endParaRPr>
          </a:p>
          <a:p>
            <a:pPr algn="ctr">
              <a:buClr>
                <a:srgbClr val="CC0033"/>
              </a:buClr>
            </a:pPr>
            <a:endParaRPr lang="ca-ES" sz="1800">
              <a:solidFill>
                <a:schemeClr val="tx2"/>
              </a:solidFill>
              <a:latin typeface="Helvetica" pitchFamily="34" charset="0"/>
            </a:endParaRPr>
          </a:p>
        </p:txBody>
      </p:sp>
      <p:sp>
        <p:nvSpPr>
          <p:cNvPr id="16388" name="Rectángulo 6"/>
          <p:cNvSpPr>
            <a:spLocks noChangeArrowheads="1"/>
          </p:cNvSpPr>
          <p:nvPr/>
        </p:nvSpPr>
        <p:spPr bwMode="auto">
          <a:xfrm>
            <a:off x="2847984" y="5003259"/>
            <a:ext cx="3931444" cy="1531937"/>
          </a:xfrm>
          <a:prstGeom prst="rect">
            <a:avLst/>
          </a:prstGeom>
          <a:noFill/>
          <a:ln w="9525">
            <a:noFill/>
            <a:miter lim="800000"/>
            <a:headEnd/>
            <a:tailEnd/>
          </a:ln>
        </p:spPr>
        <p:txBody>
          <a:bodyPr>
            <a:spAutoFit/>
          </a:bodyPr>
          <a:lstStyle/>
          <a:p>
            <a:pPr marL="0" lvl="2">
              <a:spcBef>
                <a:spcPct val="20000"/>
              </a:spcBef>
              <a:buClr>
                <a:srgbClr val="CC0033"/>
              </a:buClr>
            </a:pPr>
            <a:r>
              <a:rPr lang="ca-ES" sz="1800" dirty="0">
                <a:solidFill>
                  <a:srgbClr val="FF8100"/>
                </a:solidFill>
                <a:latin typeface="Helvetica" pitchFamily="34" charset="0"/>
              </a:rPr>
              <a:t>Social</a:t>
            </a:r>
            <a:endParaRPr lang="ca-ES" sz="1800" b="1" dirty="0">
              <a:solidFill>
                <a:srgbClr val="FF8100"/>
              </a:solidFill>
              <a:latin typeface="Helvetica" pitchFamily="34" charset="0"/>
            </a:endParaRPr>
          </a:p>
          <a:p>
            <a:pPr marL="0" lvl="2">
              <a:spcBef>
                <a:spcPct val="20000"/>
              </a:spcBef>
              <a:buClr>
                <a:srgbClr val="CC0033"/>
              </a:buClr>
            </a:pPr>
            <a:r>
              <a:rPr lang="ca-ES" sz="1800" b="1" dirty="0">
                <a:latin typeface="Helvetica" pitchFamily="34" charset="0"/>
              </a:rPr>
              <a:t>L’accés a l’energia és un dret fonamental de les persones </a:t>
            </a:r>
            <a:r>
              <a:rPr lang="ca-ES" sz="1800" dirty="0">
                <a:latin typeface="Helvetica" pitchFamily="34" charset="0"/>
              </a:rPr>
              <a:t>indispensable per a garantir unes condicions de vida ò</a:t>
            </a:r>
            <a:r>
              <a:rPr lang="ca-ES" sz="1800" dirty="0" smtClean="0">
                <a:latin typeface="Helvetica" pitchFamily="34" charset="0"/>
              </a:rPr>
              <a:t>ptimes</a:t>
            </a:r>
            <a:endParaRPr lang="ca-ES" sz="1800" dirty="0">
              <a:latin typeface="Helvetica" pitchFamily="34" charset="0"/>
            </a:endParaRPr>
          </a:p>
        </p:txBody>
      </p:sp>
      <p:sp>
        <p:nvSpPr>
          <p:cNvPr id="16389" name="Rectángulo 7"/>
          <p:cNvSpPr>
            <a:spLocks noChangeArrowheads="1"/>
          </p:cNvSpPr>
          <p:nvPr/>
        </p:nvSpPr>
        <p:spPr bwMode="auto">
          <a:xfrm>
            <a:off x="715433" y="1766889"/>
            <a:ext cx="2498858" cy="2308225"/>
          </a:xfrm>
          <a:prstGeom prst="rect">
            <a:avLst/>
          </a:prstGeom>
          <a:noFill/>
          <a:ln w="9525">
            <a:noFill/>
            <a:miter lim="800000"/>
            <a:headEnd/>
            <a:tailEnd/>
          </a:ln>
        </p:spPr>
        <p:txBody>
          <a:bodyPr>
            <a:spAutoFit/>
          </a:bodyPr>
          <a:lstStyle/>
          <a:p>
            <a:pPr marL="0" lvl="2">
              <a:buClr>
                <a:srgbClr val="CC0033"/>
              </a:buClr>
            </a:pPr>
            <a:r>
              <a:rPr lang="ca-ES" sz="1800">
                <a:solidFill>
                  <a:srgbClr val="249DDB"/>
                </a:solidFill>
                <a:latin typeface="Helvetica" pitchFamily="34" charset="0"/>
              </a:rPr>
              <a:t>Economia</a:t>
            </a:r>
          </a:p>
          <a:p>
            <a:pPr marL="0" lvl="2">
              <a:buClr>
                <a:srgbClr val="CC0033"/>
              </a:buClr>
            </a:pPr>
            <a:r>
              <a:rPr lang="ca-ES" sz="1800">
                <a:latin typeface="Helvetica" pitchFamily="34" charset="0"/>
              </a:rPr>
              <a:t>La </a:t>
            </a:r>
            <a:r>
              <a:rPr lang="ca-ES" sz="1800" b="1">
                <a:latin typeface="Helvetica" pitchFamily="34" charset="0"/>
              </a:rPr>
              <a:t>seguretat del subministrament energètic i el preu de l’energia </a:t>
            </a:r>
            <a:r>
              <a:rPr lang="ca-ES" sz="1800">
                <a:latin typeface="Helvetica" pitchFamily="34" charset="0"/>
              </a:rPr>
              <a:t>són factors clau per al desenvolupament econòmic</a:t>
            </a:r>
          </a:p>
        </p:txBody>
      </p:sp>
      <p:sp>
        <p:nvSpPr>
          <p:cNvPr id="16390" name="CuadroTexto 13"/>
          <p:cNvSpPr txBox="1">
            <a:spLocks noChangeArrowheads="1"/>
          </p:cNvSpPr>
          <p:nvPr/>
        </p:nvSpPr>
        <p:spPr bwMode="auto">
          <a:xfrm>
            <a:off x="7167545" y="736005"/>
            <a:ext cx="2427174" cy="1002627"/>
          </a:xfrm>
          <a:prstGeom prst="rect">
            <a:avLst/>
          </a:prstGeom>
          <a:solidFill>
            <a:srgbClr val="92D050"/>
          </a:solidFill>
          <a:ln w="9525">
            <a:noFill/>
            <a:miter lim="800000"/>
            <a:headEnd/>
            <a:tailEnd/>
          </a:ln>
        </p:spPr>
        <p:txBody>
          <a:bodyPr/>
          <a:lstStyle/>
          <a:p>
            <a:pPr marL="0" lvl="1" algn="ctr"/>
            <a:r>
              <a:rPr lang="ca-ES" sz="2000" b="1" dirty="0">
                <a:solidFill>
                  <a:srgbClr val="C90000"/>
                </a:solidFill>
                <a:latin typeface="Helvetica" pitchFamily="34" charset="0"/>
              </a:rPr>
              <a:t>Sostenibilitat</a:t>
            </a:r>
          </a:p>
          <a:p>
            <a:pPr marL="0" lvl="1" algn="ctr"/>
            <a:r>
              <a:rPr lang="ca-ES" sz="2000" b="1" dirty="0">
                <a:solidFill>
                  <a:srgbClr val="C90000"/>
                </a:solidFill>
                <a:latin typeface="Helvetica" pitchFamily="34" charset="0"/>
              </a:rPr>
              <a:t>econòmica, social </a:t>
            </a:r>
          </a:p>
          <a:p>
            <a:pPr marL="0" lvl="1" algn="ctr"/>
            <a:r>
              <a:rPr lang="ca-ES" sz="2000" b="1" dirty="0">
                <a:solidFill>
                  <a:srgbClr val="C90000"/>
                </a:solidFill>
                <a:latin typeface="Helvetica" pitchFamily="34" charset="0"/>
              </a:rPr>
              <a:t>i ambiental </a:t>
            </a:r>
            <a:endParaRPr lang="es-ES" sz="2000" b="1" dirty="0">
              <a:solidFill>
                <a:srgbClr val="C90000"/>
              </a:solidFill>
            </a:endParaRPr>
          </a:p>
        </p:txBody>
      </p:sp>
      <p:sp>
        <p:nvSpPr>
          <p:cNvPr id="9" name="Text Box 3"/>
          <p:cNvSpPr txBox="1">
            <a:spLocks noChangeArrowheads="1"/>
          </p:cNvSpPr>
          <p:nvPr/>
        </p:nvSpPr>
        <p:spPr bwMode="auto">
          <a:xfrm>
            <a:off x="413021" y="1274862"/>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Reptes del model energètic català</a:t>
            </a:r>
            <a:endParaRPr lang="ca-ES" sz="2000" b="1" dirty="0">
              <a:solidFill>
                <a:srgbClr val="B80000"/>
              </a:solidFill>
              <a:latin typeface="Arial" pitchFamily="34" charset="0"/>
              <a:cs typeface="Arial" pitchFamily="34" charset="0"/>
            </a:endParaRPr>
          </a:p>
        </p:txBody>
      </p:sp>
      <p:sp>
        <p:nvSpPr>
          <p:cNvPr id="11"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4. LA POLÍTICA ENERGÈTICA DE CATALUNYA</a:t>
            </a:r>
            <a:endParaRPr lang="ca-ES" sz="2000" b="1" kern="0" dirty="0">
              <a:solidFill>
                <a:srgbClr val="C00000"/>
              </a:solidFill>
              <a:latin typeface="+mn-lt"/>
              <a:ea typeface="+mj-ea"/>
              <a:cs typeface="Helvetica" pitchFamily="34" charset="0"/>
            </a:endParaRPr>
          </a:p>
        </p:txBody>
      </p:sp>
      <p:sp>
        <p:nvSpPr>
          <p:cNvPr id="10" name="9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273451696"/>
      </p:ext>
    </p:extLst>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6"/>
          <p:cNvSpPr>
            <a:spLocks noChangeArrowheads="1"/>
          </p:cNvSpPr>
          <p:nvPr/>
        </p:nvSpPr>
        <p:spPr bwMode="auto">
          <a:xfrm>
            <a:off x="417910" y="2093371"/>
            <a:ext cx="8851767" cy="3860800"/>
          </a:xfrm>
          <a:prstGeom prst="rect">
            <a:avLst/>
          </a:prstGeom>
          <a:noFill/>
          <a:ln w="9525">
            <a:noFill/>
            <a:miter lim="800000"/>
            <a:headEnd/>
            <a:tailEnd/>
          </a:ln>
        </p:spPr>
        <p:txBody>
          <a:bodyPr/>
          <a:lstStyle/>
          <a:p>
            <a:pPr marL="92075" lvl="2">
              <a:spcBef>
                <a:spcPct val="20000"/>
              </a:spcBef>
              <a:buClr>
                <a:srgbClr val="CC0033"/>
              </a:buClr>
              <a:defRPr/>
            </a:pPr>
            <a:r>
              <a:rPr lang="ca-ES" sz="2000" dirty="0">
                <a:cs typeface="+mn-cs"/>
              </a:rPr>
              <a:t>És necessari, per tant, </a:t>
            </a:r>
            <a:r>
              <a:rPr lang="ca-ES" sz="2000" b="1" dirty="0">
                <a:cs typeface="+mn-cs"/>
              </a:rPr>
              <a:t>una nova política energètica catalana:</a:t>
            </a:r>
          </a:p>
          <a:p>
            <a:pPr marL="92075" lvl="2">
              <a:spcBef>
                <a:spcPct val="20000"/>
              </a:spcBef>
              <a:buClr>
                <a:srgbClr val="CC0033"/>
              </a:buClr>
              <a:defRPr/>
            </a:pPr>
            <a:endParaRPr lang="ca-ES" sz="1200" b="1" dirty="0">
              <a:cs typeface="+mn-cs"/>
            </a:endParaRPr>
          </a:p>
          <a:p>
            <a:pPr marL="355600" lvl="2" indent="-263525">
              <a:spcBef>
                <a:spcPct val="20000"/>
              </a:spcBef>
              <a:buClr>
                <a:srgbClr val="CC0033"/>
              </a:buClr>
              <a:buFont typeface="Arial" pitchFamily="34" charset="0"/>
              <a:buChar char="•"/>
              <a:defRPr/>
            </a:pPr>
            <a:r>
              <a:rPr lang="ca-ES" sz="2000" dirty="0">
                <a:cs typeface="+mn-cs"/>
              </a:rPr>
              <a:t>que mantingui i garanteixi el </a:t>
            </a:r>
            <a:r>
              <a:rPr lang="ca-ES" sz="2000" b="1" dirty="0">
                <a:cs typeface="+mn-cs"/>
              </a:rPr>
              <a:t>desenvolupament econòmic </a:t>
            </a:r>
            <a:r>
              <a:rPr lang="ca-ES" sz="2000" dirty="0">
                <a:cs typeface="+mn-cs"/>
              </a:rPr>
              <a:t>i el </a:t>
            </a:r>
            <a:r>
              <a:rPr lang="ca-ES" sz="2000" b="1" dirty="0">
                <a:cs typeface="+mn-cs"/>
              </a:rPr>
              <a:t>benestar social</a:t>
            </a:r>
            <a:r>
              <a:rPr lang="ca-ES" sz="2000" dirty="0">
                <a:cs typeface="+mn-cs"/>
              </a:rPr>
              <a:t> a futur </a:t>
            </a:r>
          </a:p>
          <a:p>
            <a:pPr marL="355600" lvl="2" indent="-263525">
              <a:spcBef>
                <a:spcPct val="20000"/>
              </a:spcBef>
              <a:buClr>
                <a:srgbClr val="CC0033"/>
              </a:buClr>
              <a:buFont typeface="Arial" pitchFamily="34" charset="0"/>
              <a:buChar char="•"/>
              <a:defRPr/>
            </a:pPr>
            <a:endParaRPr lang="ca-ES" sz="800" dirty="0">
              <a:cs typeface="+mn-cs"/>
            </a:endParaRPr>
          </a:p>
          <a:p>
            <a:pPr marL="355600" lvl="2" indent="-263525">
              <a:spcBef>
                <a:spcPct val="20000"/>
              </a:spcBef>
              <a:buClr>
                <a:srgbClr val="CC0033"/>
              </a:buClr>
              <a:buFont typeface="Arial" pitchFamily="34" charset="0"/>
              <a:buChar char="•"/>
              <a:defRPr/>
            </a:pPr>
            <a:r>
              <a:rPr lang="ca-ES" sz="2000" dirty="0">
                <a:cs typeface="+mn-cs"/>
              </a:rPr>
              <a:t>que serveixi per a </a:t>
            </a:r>
            <a:r>
              <a:rPr lang="ca-ES" sz="2000" b="1" dirty="0">
                <a:cs typeface="+mn-cs"/>
              </a:rPr>
              <a:t>combatre amb garanties el canvi climàtic </a:t>
            </a:r>
            <a:r>
              <a:rPr lang="ca-ES" sz="2000" dirty="0">
                <a:cs typeface="+mn-cs"/>
              </a:rPr>
              <a:t>des de l’àmbit </a:t>
            </a:r>
            <a:r>
              <a:rPr lang="ca-ES" sz="2000" dirty="0" smtClean="0">
                <a:cs typeface="+mn-cs"/>
              </a:rPr>
              <a:t>català i la </a:t>
            </a:r>
            <a:r>
              <a:rPr lang="ca-ES" sz="2000" b="1" dirty="0" smtClean="0">
                <a:cs typeface="+mn-cs"/>
              </a:rPr>
              <a:t>contaminació atmosfèrica local</a:t>
            </a:r>
            <a:r>
              <a:rPr lang="ca-ES" sz="2000" dirty="0" smtClean="0">
                <a:cs typeface="+mn-cs"/>
              </a:rPr>
              <a:t>, </a:t>
            </a:r>
          </a:p>
          <a:p>
            <a:pPr marL="92075" lvl="2">
              <a:spcBef>
                <a:spcPct val="20000"/>
              </a:spcBef>
              <a:buClr>
                <a:srgbClr val="CC0033"/>
              </a:buClr>
              <a:defRPr/>
            </a:pPr>
            <a:endParaRPr lang="ca-ES" sz="800" dirty="0" smtClean="0">
              <a:cs typeface="+mn-cs"/>
            </a:endParaRPr>
          </a:p>
          <a:p>
            <a:pPr marL="355600" lvl="2" indent="-263525">
              <a:spcBef>
                <a:spcPct val="20000"/>
              </a:spcBef>
              <a:buClr>
                <a:srgbClr val="CC0033"/>
              </a:buClr>
              <a:buFont typeface="Arial" pitchFamily="34" charset="0"/>
              <a:buChar char="•"/>
              <a:defRPr/>
            </a:pPr>
            <a:r>
              <a:rPr lang="ca-ES" sz="2000" dirty="0">
                <a:cs typeface="+mn-cs"/>
              </a:rPr>
              <a:t>q</a:t>
            </a:r>
            <a:r>
              <a:rPr lang="ca-ES" sz="2000" dirty="0" smtClean="0">
                <a:cs typeface="+mn-cs"/>
              </a:rPr>
              <a:t>ue garanteixi el </a:t>
            </a:r>
            <a:r>
              <a:rPr lang="ca-ES" sz="2000" b="1" dirty="0" smtClean="0">
                <a:cs typeface="+mn-cs"/>
              </a:rPr>
              <a:t>dret fonamental d’accés a l’energia</a:t>
            </a:r>
            <a:r>
              <a:rPr lang="ca-ES" sz="2000" dirty="0" smtClean="0">
                <a:cs typeface="+mn-cs"/>
              </a:rPr>
              <a:t>.</a:t>
            </a:r>
            <a:endParaRPr lang="ca-ES" sz="2000" dirty="0">
              <a:cs typeface="+mn-cs"/>
            </a:endParaRPr>
          </a:p>
          <a:p>
            <a:pPr marL="92075" lvl="2">
              <a:spcBef>
                <a:spcPct val="20000"/>
              </a:spcBef>
              <a:buClr>
                <a:srgbClr val="CC0033"/>
              </a:buClr>
              <a:defRPr/>
            </a:pPr>
            <a:endParaRPr lang="ca-ES" sz="1200" dirty="0">
              <a:cs typeface="+mn-cs"/>
            </a:endParaRPr>
          </a:p>
          <a:p>
            <a:pPr marL="92075" lvl="2">
              <a:spcBef>
                <a:spcPct val="20000"/>
              </a:spcBef>
              <a:buClr>
                <a:srgbClr val="CC0033"/>
              </a:buClr>
              <a:defRPr/>
            </a:pPr>
            <a:r>
              <a:rPr lang="ca-ES" sz="2000" dirty="0">
                <a:cs typeface="+mn-cs"/>
              </a:rPr>
              <a:t>en </a:t>
            </a:r>
            <a:r>
              <a:rPr lang="ca-ES" sz="2000" b="1" dirty="0">
                <a:cs typeface="+mn-cs"/>
              </a:rPr>
              <a:t>coherència</a:t>
            </a:r>
            <a:r>
              <a:rPr lang="ca-ES" sz="2000" dirty="0">
                <a:cs typeface="+mn-cs"/>
              </a:rPr>
              <a:t> amb les apostes de la </a:t>
            </a:r>
            <a:r>
              <a:rPr lang="ca-ES" sz="2000" b="1" dirty="0">
                <a:cs typeface="+mn-cs"/>
              </a:rPr>
              <a:t>Unió Europea</a:t>
            </a:r>
            <a:r>
              <a:rPr lang="ca-ES" sz="2000" dirty="0">
                <a:cs typeface="+mn-cs"/>
              </a:rPr>
              <a:t>, mentre </a:t>
            </a:r>
            <a:r>
              <a:rPr lang="ca-ES" sz="2000" b="1" dirty="0">
                <a:cs typeface="+mn-cs"/>
              </a:rPr>
              <a:t>es redueixen els nivells de dependència dels hidrocarburs </a:t>
            </a:r>
            <a:r>
              <a:rPr lang="ca-ES" sz="2000" b="1" dirty="0" smtClean="0">
                <a:cs typeface="+mn-cs"/>
              </a:rPr>
              <a:t>fòssils.</a:t>
            </a:r>
            <a:endParaRPr lang="ca-ES" sz="2000" b="1" dirty="0">
              <a:solidFill>
                <a:srgbClr val="C90000"/>
              </a:solidFill>
              <a:latin typeface="Helvetica" charset="0"/>
              <a:cs typeface="+mn-cs"/>
            </a:endParaRPr>
          </a:p>
        </p:txBody>
      </p:sp>
      <p:sp>
        <p:nvSpPr>
          <p:cNvPr id="5" name="Text Box 3"/>
          <p:cNvSpPr txBox="1">
            <a:spLocks noChangeArrowheads="1"/>
          </p:cNvSpPr>
          <p:nvPr/>
        </p:nvSpPr>
        <p:spPr bwMode="auto">
          <a:xfrm>
            <a:off x="413021" y="1274862"/>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Reptes del model energètic català</a:t>
            </a:r>
            <a:endParaRPr lang="ca-ES" sz="2000" b="1" dirty="0">
              <a:solidFill>
                <a:srgbClr val="B80000"/>
              </a:solidFill>
              <a:latin typeface="Arial" pitchFamily="34" charset="0"/>
              <a:cs typeface="Arial" pitchFamily="34" charset="0"/>
            </a:endParaRPr>
          </a:p>
        </p:txBody>
      </p:sp>
      <p:sp>
        <p:nvSpPr>
          <p:cNvPr id="7"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4. LA POLÍTICA ENERGÈTICA DE CATALUNYA</a:t>
            </a:r>
            <a:endParaRPr lang="ca-ES" sz="2000" b="1" kern="0" dirty="0">
              <a:solidFill>
                <a:srgbClr val="C00000"/>
              </a:solidFill>
              <a:latin typeface="+mn-lt"/>
              <a:ea typeface="+mj-ea"/>
              <a:cs typeface="Helvetica" pitchFamily="34" charset="0"/>
            </a:endParaRPr>
          </a:p>
        </p:txBody>
      </p:sp>
      <p:sp>
        <p:nvSpPr>
          <p:cNvPr id="6" name="5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2642638554"/>
      </p:ext>
    </p:extLst>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6"/>
          <p:cNvSpPr>
            <a:spLocks noChangeArrowheads="1"/>
          </p:cNvSpPr>
          <p:nvPr/>
        </p:nvSpPr>
        <p:spPr bwMode="auto">
          <a:xfrm>
            <a:off x="462199" y="2252179"/>
            <a:ext cx="9102857" cy="3773033"/>
          </a:xfrm>
          <a:prstGeom prst="rect">
            <a:avLst/>
          </a:prstGeom>
          <a:noFill/>
          <a:ln w="9525">
            <a:noFill/>
            <a:miter lim="800000"/>
            <a:headEnd/>
            <a:tailEnd/>
          </a:ln>
        </p:spPr>
        <p:txBody>
          <a:bodyPr/>
          <a:lstStyle/>
          <a:p>
            <a:pPr marL="446088" lvl="2" indent="-285750">
              <a:buClr>
                <a:srgbClr val="CC0033"/>
              </a:buClr>
              <a:buFont typeface="Arial" pitchFamily="34" charset="0"/>
              <a:buChar char="•"/>
              <a:defRPr/>
            </a:pPr>
            <a:r>
              <a:rPr lang="ca-ES" sz="1800" b="1" dirty="0" smtClean="0">
                <a:solidFill>
                  <a:srgbClr val="C90000"/>
                </a:solidFill>
                <a:latin typeface="Helvetica" charset="0"/>
              </a:rPr>
              <a:t>Horitzó 2020</a:t>
            </a:r>
            <a:r>
              <a:rPr lang="ca-ES" sz="1800" b="1" dirty="0">
                <a:solidFill>
                  <a:srgbClr val="C90000"/>
                </a:solidFill>
                <a:latin typeface="Helvetica" charset="0"/>
              </a:rPr>
              <a:t>: </a:t>
            </a:r>
            <a:r>
              <a:rPr lang="ca-ES" sz="1800" b="1" dirty="0">
                <a:latin typeface="Helvetica" charset="0"/>
                <a:cs typeface="+mn-cs"/>
              </a:rPr>
              <a:t>objectius 20-20-20 de la </a:t>
            </a:r>
            <a:r>
              <a:rPr lang="ca-ES" sz="1800" b="1" dirty="0" smtClean="0">
                <a:latin typeface="Helvetica" charset="0"/>
                <a:cs typeface="+mn-cs"/>
              </a:rPr>
              <a:t>UE </a:t>
            </a:r>
            <a:r>
              <a:rPr lang="ca-ES" sz="1800" dirty="0">
                <a:latin typeface="Helvetica" charset="0"/>
                <a:cs typeface="+mn-cs"/>
              </a:rPr>
              <a:t>(ja aprovats en el Pla de </a:t>
            </a:r>
            <a:r>
              <a:rPr lang="ca-ES" sz="1800" dirty="0" smtClean="0">
                <a:latin typeface="Helvetica" charset="0"/>
                <a:cs typeface="+mn-cs"/>
              </a:rPr>
              <a:t>l’Energia </a:t>
            </a:r>
            <a:r>
              <a:rPr lang="ca-ES" sz="1800" dirty="0">
                <a:latin typeface="Helvetica" charset="0"/>
                <a:cs typeface="+mn-cs"/>
              </a:rPr>
              <a:t>i Canvi </a:t>
            </a:r>
            <a:r>
              <a:rPr lang="ca-ES" sz="1800" dirty="0" smtClean="0">
                <a:latin typeface="Helvetica" charset="0"/>
                <a:cs typeface="+mn-cs"/>
              </a:rPr>
              <a:t>Climàtic </a:t>
            </a:r>
            <a:r>
              <a:rPr lang="ca-ES" sz="1800" dirty="0">
                <a:latin typeface="Helvetica" charset="0"/>
                <a:cs typeface="+mn-cs"/>
              </a:rPr>
              <a:t>de Catalunya </a:t>
            </a:r>
            <a:r>
              <a:rPr lang="ca-ES" sz="1800" dirty="0" smtClean="0">
                <a:latin typeface="Helvetica" charset="0"/>
                <a:cs typeface="+mn-cs"/>
              </a:rPr>
              <a:t>2012-2020)</a:t>
            </a:r>
          </a:p>
          <a:p>
            <a:pPr marL="804863" lvl="2" indent="-285750">
              <a:buClr>
                <a:srgbClr val="CC0033"/>
              </a:buClr>
              <a:buFont typeface="Arial" pitchFamily="34" charset="0"/>
              <a:buChar char="•"/>
              <a:defRPr/>
            </a:pPr>
            <a:endParaRPr lang="ca-ES" sz="1800" dirty="0" smtClean="0">
              <a:cs typeface="+mn-cs"/>
            </a:endParaRPr>
          </a:p>
          <a:p>
            <a:pPr marL="804863" lvl="2" indent="-285750">
              <a:buClr>
                <a:srgbClr val="CC0033"/>
              </a:buClr>
              <a:buFont typeface="Arial" pitchFamily="34" charset="0"/>
              <a:buChar char="•"/>
              <a:defRPr/>
            </a:pPr>
            <a:endParaRPr lang="ca-ES" sz="1800" dirty="0" smtClean="0">
              <a:cs typeface="+mn-cs"/>
            </a:endParaRPr>
          </a:p>
          <a:p>
            <a:pPr marL="446088" lvl="3" indent="-263525">
              <a:buClr>
                <a:srgbClr val="CC0033"/>
              </a:buClr>
              <a:buFont typeface="Arial" pitchFamily="34" charset="0"/>
              <a:buChar char="•"/>
              <a:defRPr/>
            </a:pPr>
            <a:r>
              <a:rPr lang="ca-ES" sz="1800" b="1" dirty="0" smtClean="0">
                <a:solidFill>
                  <a:srgbClr val="C90000"/>
                </a:solidFill>
                <a:latin typeface="Helvetica" charset="0"/>
                <a:cs typeface="+mn-cs"/>
              </a:rPr>
              <a:t>Horitzó 2030: </a:t>
            </a:r>
            <a:r>
              <a:rPr lang="ca-ES" sz="1800" b="1" dirty="0" smtClean="0">
                <a:latin typeface="Helvetica" charset="0"/>
                <a:cs typeface="+mn-cs"/>
              </a:rPr>
              <a:t>Fixa, com a mínim, els objectius del nou Paquet “Energia i Clima 2030” de la UE.</a:t>
            </a:r>
          </a:p>
          <a:p>
            <a:pPr marL="895350" lvl="4" indent="-263525">
              <a:buClr>
                <a:srgbClr val="CC0033"/>
              </a:buClr>
              <a:buFont typeface="Arial" pitchFamily="34" charset="0"/>
              <a:buChar char="•"/>
              <a:defRPr/>
            </a:pPr>
            <a:r>
              <a:rPr lang="ca-ES" sz="1800" dirty="0" smtClean="0">
                <a:latin typeface="Helvetica" charset="0"/>
                <a:cs typeface="+mn-cs"/>
              </a:rPr>
              <a:t>27% de consum d’energies renovables en consum “brut” d’energia final i </a:t>
            </a:r>
            <a:r>
              <a:rPr lang="ca-ES" sz="1800" dirty="0" smtClean="0">
                <a:solidFill>
                  <a:srgbClr val="FF0000"/>
                </a:solidFill>
                <a:latin typeface="Helvetica" charset="0"/>
                <a:cs typeface="+mn-cs"/>
              </a:rPr>
              <a:t>50% de l’energia elèctrica provinent d’energies renovables</a:t>
            </a:r>
            <a:r>
              <a:rPr lang="ca-ES" sz="1800" dirty="0" smtClean="0">
                <a:latin typeface="Helvetica" charset="0"/>
                <a:cs typeface="+mn-cs"/>
              </a:rPr>
              <a:t>.</a:t>
            </a:r>
          </a:p>
          <a:p>
            <a:pPr marL="895350" lvl="4" indent="-263525">
              <a:buClr>
                <a:srgbClr val="CC0033"/>
              </a:buClr>
              <a:buFont typeface="Arial" pitchFamily="34" charset="0"/>
              <a:buChar char="•"/>
              <a:defRPr/>
            </a:pPr>
            <a:r>
              <a:rPr lang="ca-ES" sz="1800" dirty="0" smtClean="0">
                <a:latin typeface="Helvetica" charset="0"/>
                <a:cs typeface="+mn-cs"/>
              </a:rPr>
              <a:t>27% de millora de l’eficiència energètica.</a:t>
            </a:r>
          </a:p>
          <a:p>
            <a:pPr marL="895350" lvl="4" indent="-263525">
              <a:buClr>
                <a:srgbClr val="CC0033"/>
              </a:buClr>
              <a:buFont typeface="Arial" pitchFamily="34" charset="0"/>
              <a:buChar char="•"/>
              <a:defRPr/>
            </a:pPr>
            <a:r>
              <a:rPr lang="ca-ES" sz="1800" dirty="0" smtClean="0">
                <a:latin typeface="Helvetica" charset="0"/>
                <a:cs typeface="+mn-cs"/>
              </a:rPr>
              <a:t>Reducció del 40% de les emissions de GEH.</a:t>
            </a:r>
          </a:p>
          <a:p>
            <a:pPr marL="1006475" lvl="4">
              <a:buClr>
                <a:srgbClr val="CC0033"/>
              </a:buClr>
              <a:defRPr/>
            </a:pPr>
            <a:endParaRPr lang="ca-ES" sz="1800" dirty="0" smtClean="0">
              <a:latin typeface="Helvetica" charset="0"/>
              <a:cs typeface="+mn-cs"/>
            </a:endParaRPr>
          </a:p>
          <a:p>
            <a:pPr marL="1006475" lvl="4">
              <a:buClr>
                <a:srgbClr val="CC0033"/>
              </a:buClr>
              <a:defRPr/>
            </a:pPr>
            <a:endParaRPr lang="ca-ES" sz="1800" dirty="0" smtClean="0">
              <a:latin typeface="Helvetica" charset="0"/>
              <a:cs typeface="+mn-cs"/>
            </a:endParaRPr>
          </a:p>
          <a:p>
            <a:pPr marL="446088" lvl="3" indent="-263525">
              <a:buClr>
                <a:srgbClr val="CC0033"/>
              </a:buClr>
              <a:buFont typeface="Arial" pitchFamily="34" charset="0"/>
              <a:buChar char="•"/>
              <a:defRPr/>
            </a:pPr>
            <a:r>
              <a:rPr lang="ca-ES" sz="1800" b="1" dirty="0" smtClean="0">
                <a:solidFill>
                  <a:srgbClr val="C90000"/>
                </a:solidFill>
                <a:latin typeface="Helvetica" charset="0"/>
                <a:cs typeface="+mn-cs"/>
              </a:rPr>
              <a:t>Horitzó 2050: </a:t>
            </a:r>
            <a:r>
              <a:rPr lang="ca-ES" sz="1800" b="1" dirty="0">
                <a:latin typeface="Helvetica" charset="0"/>
                <a:cs typeface="+mn-cs"/>
              </a:rPr>
              <a:t>M</a:t>
            </a:r>
            <a:r>
              <a:rPr lang="ca-ES" sz="1800" b="1" dirty="0" smtClean="0">
                <a:latin typeface="Helvetica" charset="0"/>
                <a:cs typeface="+mn-cs"/>
              </a:rPr>
              <a:t>odel basat al 100% en energies renovables.</a:t>
            </a:r>
            <a:endParaRPr lang="ca-ES" sz="1800" b="1" dirty="0">
              <a:latin typeface="Helvetica" charset="0"/>
              <a:cs typeface="+mn-cs"/>
            </a:endParaRPr>
          </a:p>
        </p:txBody>
      </p:sp>
      <p:sp>
        <p:nvSpPr>
          <p:cNvPr id="5" name="Text Box 3"/>
          <p:cNvSpPr txBox="1">
            <a:spLocks noChangeArrowheads="1"/>
          </p:cNvSpPr>
          <p:nvPr/>
        </p:nvSpPr>
        <p:spPr bwMode="auto">
          <a:xfrm>
            <a:off x="413021" y="1274862"/>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Principis i objectius del nou model energètic català</a:t>
            </a:r>
            <a:endParaRPr lang="ca-ES" sz="2000" b="1" dirty="0">
              <a:solidFill>
                <a:srgbClr val="B80000"/>
              </a:solidFill>
              <a:latin typeface="Arial" pitchFamily="34" charset="0"/>
              <a:cs typeface="Arial" pitchFamily="34" charset="0"/>
            </a:endParaRP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67074" y="777973"/>
            <a:ext cx="2095166" cy="13954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4. LA POLÍTICA ENERGÈTICA DE CATALUNYA</a:t>
            </a:r>
            <a:endParaRPr lang="ca-ES" sz="2000" b="1" kern="0" dirty="0">
              <a:solidFill>
                <a:srgbClr val="C00000"/>
              </a:solidFill>
              <a:latin typeface="+mn-lt"/>
              <a:ea typeface="+mj-ea"/>
              <a:cs typeface="Helvetica" pitchFamily="34" charset="0"/>
            </a:endParaRPr>
          </a:p>
        </p:txBody>
      </p:sp>
      <p:sp>
        <p:nvSpPr>
          <p:cNvPr id="7" name="6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2869589445"/>
      </p:ext>
    </p:extLst>
  </p:cSld>
  <p:clrMapOvr>
    <a:masterClrMapping/>
  </p:clrMapOvr>
  <p:transition spd="med">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ángulo 15"/>
          <p:cNvSpPr>
            <a:spLocks noChangeArrowheads="1"/>
          </p:cNvSpPr>
          <p:nvPr/>
        </p:nvSpPr>
        <p:spPr bwMode="auto">
          <a:xfrm>
            <a:off x="235131" y="2259073"/>
            <a:ext cx="9670869" cy="3139321"/>
          </a:xfrm>
          <a:prstGeom prst="rect">
            <a:avLst/>
          </a:prstGeom>
          <a:noFill/>
          <a:ln w="9525">
            <a:noFill/>
            <a:miter lim="800000"/>
            <a:headEnd/>
            <a:tailEnd/>
          </a:ln>
        </p:spPr>
        <p:txBody>
          <a:bodyPr wrap="square">
            <a:spAutoFit/>
          </a:bodyPr>
          <a:lstStyle/>
          <a:p>
            <a:pPr marL="342900" indent="-342900">
              <a:buAutoNum type="arabicPeriod"/>
            </a:pPr>
            <a:r>
              <a:rPr lang="ca-ES" sz="1800" dirty="0" smtClean="0"/>
              <a:t>Garantir el dret fonamental d’accés a l’energia i la defensa dels drets dels consumidors</a:t>
            </a:r>
          </a:p>
          <a:p>
            <a:pPr marL="342900" indent="-342900">
              <a:buAutoNum type="arabicPeriod"/>
            </a:pPr>
            <a:endParaRPr lang="ca-ES" sz="1800" dirty="0" smtClean="0"/>
          </a:p>
          <a:p>
            <a:pPr marL="342900" indent="-342900">
              <a:buFontTx/>
              <a:buAutoNum type="arabicPeriod"/>
            </a:pPr>
            <a:r>
              <a:rPr lang="ca-ES" sz="1800" dirty="0" smtClean="0"/>
              <a:t>Garantir l’abastament energètic de Catalunya i la qualitat i fiabilitat dels subministraments</a:t>
            </a:r>
          </a:p>
          <a:p>
            <a:pPr marL="342900" indent="-342900">
              <a:buFontTx/>
              <a:buAutoNum type="arabicPeriod"/>
            </a:pPr>
            <a:endParaRPr lang="ca-ES" sz="1800" dirty="0" smtClean="0"/>
          </a:p>
          <a:p>
            <a:pPr marL="342900" indent="-342900">
              <a:buFontTx/>
              <a:buAutoNum type="arabicPeriod"/>
            </a:pPr>
            <a:r>
              <a:rPr lang="ca-ES" sz="1800" dirty="0"/>
              <a:t>Assolir el màxim nivell d’estalvi i l’eficiència </a:t>
            </a:r>
            <a:r>
              <a:rPr lang="ca-ES" sz="1800" dirty="0" smtClean="0"/>
              <a:t>energètica en l’economia i societat catalanes</a:t>
            </a:r>
            <a:endParaRPr lang="ca-ES" sz="1800" dirty="0"/>
          </a:p>
          <a:p>
            <a:pPr marL="342900" indent="-342900">
              <a:buFontTx/>
              <a:buAutoNum type="arabicPeriod"/>
            </a:pPr>
            <a:endParaRPr lang="ca-ES" sz="1800" dirty="0" smtClean="0"/>
          </a:p>
          <a:p>
            <a:pPr marL="342900" indent="-342900">
              <a:buFontTx/>
              <a:buAutoNum type="arabicPeriod"/>
            </a:pPr>
            <a:r>
              <a:rPr lang="ca-ES" sz="1800" dirty="0" smtClean="0"/>
              <a:t>Maximitzar la utilització de les fonts d’energia renovables autòctones </a:t>
            </a:r>
          </a:p>
          <a:p>
            <a:pPr marL="342900" indent="-342900">
              <a:buFontTx/>
              <a:buAutoNum type="arabicPeriod"/>
            </a:pPr>
            <a:endParaRPr lang="ca-ES" sz="1800" dirty="0" smtClean="0"/>
          </a:p>
          <a:p>
            <a:pPr marL="342900" indent="-342900">
              <a:buFontTx/>
              <a:buAutoNum type="arabicPeriod"/>
            </a:pPr>
            <a:r>
              <a:rPr lang="ca-ES" sz="1800" dirty="0" smtClean="0"/>
              <a:t>Fomentar la recerca i la innovació energètica</a:t>
            </a:r>
          </a:p>
          <a:p>
            <a:pPr marL="342900" indent="-342900">
              <a:buFontTx/>
              <a:buAutoNum type="arabicPeriod"/>
            </a:pPr>
            <a:endParaRPr lang="ca-ES" sz="1800" dirty="0"/>
          </a:p>
          <a:p>
            <a:pPr marL="342900" indent="-342900">
              <a:buFontTx/>
              <a:buAutoNum type="arabicPeriod"/>
            </a:pPr>
            <a:r>
              <a:rPr lang="ca-ES" sz="1800" dirty="0" smtClean="0"/>
              <a:t>Democratització de l’energia i participació de la societat en el nou model</a:t>
            </a:r>
          </a:p>
        </p:txBody>
      </p:sp>
      <p:sp>
        <p:nvSpPr>
          <p:cNvPr id="5" name="Text Box 3"/>
          <p:cNvSpPr txBox="1">
            <a:spLocks noChangeArrowheads="1"/>
          </p:cNvSpPr>
          <p:nvPr/>
        </p:nvSpPr>
        <p:spPr bwMode="auto">
          <a:xfrm>
            <a:off x="413021" y="1274862"/>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Eixos estratègics de la política energètica catalana</a:t>
            </a:r>
            <a:endParaRPr lang="ca-ES" sz="2000" b="1" dirty="0">
              <a:solidFill>
                <a:srgbClr val="B80000"/>
              </a:solidFill>
              <a:latin typeface="Arial" pitchFamily="34" charset="0"/>
              <a:cs typeface="Arial" pitchFamily="34" charset="0"/>
            </a:endParaRPr>
          </a:p>
        </p:txBody>
      </p:sp>
      <p:sp>
        <p:nvSpPr>
          <p:cNvPr id="7"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4. LA POLÍTICA ENERGÈTICA DE CATALUNYA</a:t>
            </a:r>
            <a:endParaRPr lang="ca-ES" sz="2000" b="1" kern="0" dirty="0">
              <a:solidFill>
                <a:srgbClr val="C00000"/>
              </a:solidFill>
              <a:latin typeface="+mn-lt"/>
              <a:ea typeface="+mj-ea"/>
              <a:cs typeface="Helvetica" pitchFamily="34" charset="0"/>
            </a:endParaRPr>
          </a:p>
        </p:txBody>
      </p:sp>
      <p:sp>
        <p:nvSpPr>
          <p:cNvPr id="6" name="5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1610935369"/>
      </p:ext>
    </p:extLst>
  </p:cSld>
  <p:clrMapOvr>
    <a:masterClrMapping/>
  </p:clrMapOvr>
  <p:transition spd="med">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ángulo 20"/>
          <p:cNvSpPr>
            <a:spLocks noChangeArrowheads="1"/>
          </p:cNvSpPr>
          <p:nvPr/>
        </p:nvSpPr>
        <p:spPr bwMode="auto">
          <a:xfrm>
            <a:off x="760723" y="3183988"/>
            <a:ext cx="7494278" cy="2462213"/>
          </a:xfrm>
          <a:prstGeom prst="rect">
            <a:avLst/>
          </a:prstGeom>
          <a:noFill/>
          <a:ln w="9525">
            <a:noFill/>
            <a:miter lim="800000"/>
            <a:headEnd/>
            <a:tailEnd/>
          </a:ln>
        </p:spPr>
        <p:txBody>
          <a:bodyPr wrap="square">
            <a:spAutoFit/>
          </a:bodyPr>
          <a:lstStyle/>
          <a:p>
            <a:pPr marL="285750" indent="-285750">
              <a:buFont typeface="Arial" pitchFamily="34" charset="0"/>
              <a:buChar char="•"/>
            </a:pPr>
            <a:r>
              <a:rPr lang="ca-ES" sz="1600" b="1" dirty="0"/>
              <a:t>Garantir el </a:t>
            </a:r>
            <a:r>
              <a:rPr lang="ca-ES" sz="1600" b="1" dirty="0" smtClean="0"/>
              <a:t>dret </a:t>
            </a:r>
            <a:r>
              <a:rPr lang="ca-ES" sz="1600" b="1" dirty="0"/>
              <a:t>fonamental </a:t>
            </a:r>
            <a:r>
              <a:rPr lang="ca-ES" sz="1600" b="1" dirty="0" smtClean="0"/>
              <a:t>d’accés a </a:t>
            </a:r>
            <a:r>
              <a:rPr lang="ca-ES" sz="1600" b="1" dirty="0"/>
              <a:t>l’energia</a:t>
            </a:r>
          </a:p>
          <a:p>
            <a:r>
              <a:rPr lang="ca-ES" sz="1600" dirty="0"/>
              <a:t> </a:t>
            </a:r>
            <a:r>
              <a:rPr lang="ca-ES" sz="1600" dirty="0" smtClean="0"/>
              <a:t>    </a:t>
            </a:r>
          </a:p>
          <a:p>
            <a:r>
              <a:rPr lang="ca-ES" sz="1600" dirty="0" smtClean="0"/>
              <a:t>     Combatre </a:t>
            </a:r>
            <a:r>
              <a:rPr lang="ca-ES" sz="1600" dirty="0"/>
              <a:t>la pobresa </a:t>
            </a:r>
            <a:r>
              <a:rPr lang="ca-ES" sz="1600" dirty="0" smtClean="0"/>
              <a:t>energètica</a:t>
            </a:r>
          </a:p>
          <a:p>
            <a:endParaRPr lang="ca-ES" sz="1600" dirty="0" smtClean="0"/>
          </a:p>
          <a:p>
            <a:pPr marL="285750" indent="-285750">
              <a:spcAft>
                <a:spcPts val="1200"/>
              </a:spcAft>
              <a:buFont typeface="Arial" pitchFamily="34" charset="0"/>
              <a:buChar char="•"/>
            </a:pPr>
            <a:r>
              <a:rPr lang="ca-ES" sz="1600" b="1" dirty="0" smtClean="0"/>
              <a:t>Garantir </a:t>
            </a:r>
            <a:r>
              <a:rPr lang="ca-ES" sz="1600" b="1" dirty="0"/>
              <a:t>la defensa dels drets dels consumidors</a:t>
            </a:r>
          </a:p>
          <a:p>
            <a:r>
              <a:rPr lang="ca-ES" sz="1600" dirty="0" smtClean="0"/>
              <a:t>     Contractació</a:t>
            </a:r>
            <a:endParaRPr lang="ca-ES" sz="1600" dirty="0"/>
          </a:p>
          <a:p>
            <a:r>
              <a:rPr lang="ca-ES" sz="1600" dirty="0" smtClean="0"/>
              <a:t>     Atenció </a:t>
            </a:r>
            <a:r>
              <a:rPr lang="ca-ES" sz="1600" dirty="0"/>
              <a:t>al client</a:t>
            </a:r>
          </a:p>
          <a:p>
            <a:r>
              <a:rPr lang="ca-ES" sz="1600" dirty="0" smtClean="0"/>
              <a:t>     Qualitat</a:t>
            </a:r>
            <a:endParaRPr lang="ca-ES" sz="1600" dirty="0"/>
          </a:p>
          <a:p>
            <a:endParaRPr lang="ca-ES" sz="1600" dirty="0"/>
          </a:p>
        </p:txBody>
      </p:sp>
      <p:pic>
        <p:nvPicPr>
          <p:cNvPr id="20487" name="Imagen 23"/>
          <p:cNvPicPr>
            <a:picLocks noChangeAspect="1"/>
          </p:cNvPicPr>
          <p:nvPr/>
        </p:nvPicPr>
        <p:blipFill>
          <a:blip r:embed="rId2" cstate="print"/>
          <a:srcRect/>
          <a:stretch>
            <a:fillRect/>
          </a:stretch>
        </p:blipFill>
        <p:spPr bwMode="auto">
          <a:xfrm>
            <a:off x="5369929" y="4376046"/>
            <a:ext cx="3968287" cy="1744134"/>
          </a:xfrm>
          <a:prstGeom prst="rect">
            <a:avLst/>
          </a:prstGeom>
          <a:noFill/>
          <a:ln w="9525">
            <a:noFill/>
            <a:miter lim="800000"/>
            <a:headEnd/>
            <a:tailEnd/>
          </a:ln>
        </p:spPr>
      </p:pic>
      <p:sp>
        <p:nvSpPr>
          <p:cNvPr id="20488" name="9 CuadroTexto"/>
          <p:cNvSpPr txBox="1">
            <a:spLocks noChangeArrowheads="1"/>
          </p:cNvSpPr>
          <p:nvPr/>
        </p:nvSpPr>
        <p:spPr bwMode="auto">
          <a:xfrm>
            <a:off x="425124" y="1845118"/>
            <a:ext cx="9211204" cy="708025"/>
          </a:xfrm>
          <a:prstGeom prst="rect">
            <a:avLst/>
          </a:prstGeom>
          <a:noFill/>
          <a:ln w="9525">
            <a:noFill/>
            <a:miter lim="800000"/>
            <a:headEnd/>
            <a:tailEnd/>
          </a:ln>
        </p:spPr>
        <p:txBody>
          <a:bodyPr>
            <a:spAutoFit/>
          </a:bodyPr>
          <a:lstStyle/>
          <a:p>
            <a:r>
              <a:rPr lang="ca-ES" sz="2000" b="1" dirty="0" smtClean="0"/>
              <a:t>1.- Garantir </a:t>
            </a:r>
            <a:r>
              <a:rPr lang="ca-ES" sz="2000" b="1" dirty="0"/>
              <a:t>els drets energètics bàsics dels ciutadans i consumidors i la seva participació en la presa de decisions</a:t>
            </a:r>
          </a:p>
        </p:txBody>
      </p:sp>
      <p:sp>
        <p:nvSpPr>
          <p:cNvPr id="7" name="Text Box 3"/>
          <p:cNvSpPr txBox="1">
            <a:spLocks noChangeArrowheads="1"/>
          </p:cNvSpPr>
          <p:nvPr/>
        </p:nvSpPr>
        <p:spPr bwMode="auto">
          <a:xfrm>
            <a:off x="413021" y="1274862"/>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Eixos estratègics de la política energètica catalana</a:t>
            </a:r>
            <a:endParaRPr lang="ca-ES" sz="2000" b="1" dirty="0">
              <a:solidFill>
                <a:srgbClr val="B80000"/>
              </a:solidFill>
              <a:latin typeface="Arial" pitchFamily="34" charset="0"/>
              <a:cs typeface="Arial" pitchFamily="34" charset="0"/>
            </a:endParaRPr>
          </a:p>
        </p:txBody>
      </p:sp>
      <p:sp>
        <p:nvSpPr>
          <p:cNvPr id="9"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4. LA POLÍTICA ENERGÈTICA DE CATALUNYA</a:t>
            </a:r>
            <a:endParaRPr lang="ca-ES" sz="2000" b="1" kern="0" dirty="0">
              <a:solidFill>
                <a:srgbClr val="C00000"/>
              </a:solidFill>
              <a:latin typeface="+mn-lt"/>
              <a:ea typeface="+mj-ea"/>
              <a:cs typeface="Helvetica" pitchFamily="34" charset="0"/>
            </a:endParaRPr>
          </a:p>
        </p:txBody>
      </p:sp>
      <p:sp>
        <p:nvSpPr>
          <p:cNvPr id="8" name="7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2206458338"/>
      </p:ext>
    </p:extLst>
  </p:cSld>
  <p:clrMapOvr>
    <a:masterClrMapping/>
  </p:clrMapOvr>
  <p:transition spd="med">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Rectángulo 20"/>
          <p:cNvSpPr>
            <a:spLocks noChangeArrowheads="1"/>
          </p:cNvSpPr>
          <p:nvPr/>
        </p:nvSpPr>
        <p:spPr bwMode="auto">
          <a:xfrm>
            <a:off x="649626" y="2424872"/>
            <a:ext cx="8771959" cy="4016484"/>
          </a:xfrm>
          <a:prstGeom prst="rect">
            <a:avLst/>
          </a:prstGeom>
          <a:noFill/>
          <a:ln w="9525">
            <a:noFill/>
            <a:miter lim="800000"/>
            <a:headEnd/>
            <a:tailEnd/>
          </a:ln>
        </p:spPr>
        <p:txBody>
          <a:bodyPr wrap="square">
            <a:spAutoFit/>
          </a:bodyPr>
          <a:lstStyle/>
          <a:p>
            <a:r>
              <a:rPr lang="ca-ES" sz="1600" b="1" dirty="0"/>
              <a:t>Potenciar la diversificació de l’aprovisionament energètic exterior </a:t>
            </a:r>
          </a:p>
          <a:p>
            <a:endParaRPr lang="ca-ES" sz="500" b="1" dirty="0"/>
          </a:p>
          <a:p>
            <a:pPr marL="93663" indent="-93663" algn="just"/>
            <a:r>
              <a:rPr lang="ca-ES" sz="1600" dirty="0"/>
              <a:t>· Incrementar les interconnexions energètiques </a:t>
            </a:r>
            <a:r>
              <a:rPr lang="ca-ES" sz="1600" dirty="0" smtClean="0"/>
              <a:t>internacionals. Reforçar les interconnexions elèctriques i impulsar el </a:t>
            </a:r>
            <a:r>
              <a:rPr lang="ca-ES" sz="1600" dirty="0" err="1" smtClean="0"/>
              <a:t>MidCat</a:t>
            </a:r>
            <a:r>
              <a:rPr lang="ca-ES" sz="1600" dirty="0" smtClean="0"/>
              <a:t>. Diversificació de països proveïdors</a:t>
            </a:r>
          </a:p>
          <a:p>
            <a:pPr algn="just"/>
            <a:r>
              <a:rPr lang="ca-ES" sz="1600" dirty="0" smtClean="0"/>
              <a:t>· Desenvolupament de sistemes d’emmagatzematge</a:t>
            </a:r>
          </a:p>
          <a:p>
            <a:endParaRPr lang="ca-ES" sz="1600" dirty="0" smtClean="0"/>
          </a:p>
          <a:p>
            <a:r>
              <a:rPr lang="ca-ES" sz="1600" b="1" dirty="0" smtClean="0"/>
              <a:t>Potenciar </a:t>
            </a:r>
            <a:r>
              <a:rPr lang="ca-ES" sz="1600" b="1" dirty="0"/>
              <a:t>la diversificació de l’oferta energètica interior</a:t>
            </a:r>
          </a:p>
          <a:p>
            <a:endParaRPr lang="ca-ES" sz="500" dirty="0"/>
          </a:p>
          <a:p>
            <a:r>
              <a:rPr lang="ca-ES" sz="1600" dirty="0"/>
              <a:t>· Accés al màxim nombre de fonts </a:t>
            </a:r>
            <a:r>
              <a:rPr lang="ca-ES" sz="1600" dirty="0" smtClean="0"/>
              <a:t>d’energia. Mix </a:t>
            </a:r>
            <a:r>
              <a:rPr lang="ca-ES" sz="1600" dirty="0"/>
              <a:t>elèctric diversificat</a:t>
            </a:r>
          </a:p>
          <a:p>
            <a:r>
              <a:rPr lang="ca-ES" sz="1600" dirty="0"/>
              <a:t>· Oferta àmplia </a:t>
            </a:r>
            <a:r>
              <a:rPr lang="ca-ES" sz="1600" dirty="0" smtClean="0"/>
              <a:t>d’operadors</a:t>
            </a:r>
          </a:p>
          <a:p>
            <a:r>
              <a:rPr lang="ca-ES" sz="1600" dirty="0" smtClean="0"/>
              <a:t>· Emmagatzematge d’energia elèctrica i gas natural</a:t>
            </a:r>
          </a:p>
          <a:p>
            <a:endParaRPr lang="ca-ES" sz="1600" b="1" dirty="0" smtClean="0"/>
          </a:p>
          <a:p>
            <a:r>
              <a:rPr lang="ca-ES" sz="1600" b="1" dirty="0" smtClean="0"/>
              <a:t>Disminuir </a:t>
            </a:r>
            <a:r>
              <a:rPr lang="ca-ES" sz="1600" b="1" dirty="0"/>
              <a:t>la dependència energètica exterior.  </a:t>
            </a:r>
          </a:p>
          <a:p>
            <a:endParaRPr lang="ca-ES" sz="500" dirty="0"/>
          </a:p>
          <a:p>
            <a:pPr algn="just"/>
            <a:r>
              <a:rPr lang="ca-ES" sz="1600" dirty="0"/>
              <a:t>· Potenciar les energies renovables autòctones, l’estalvi i l’eficiència energètica i la gestió de la demanda</a:t>
            </a:r>
          </a:p>
          <a:p>
            <a:endParaRPr lang="ca-ES" sz="1600" dirty="0"/>
          </a:p>
          <a:p>
            <a:r>
              <a:rPr lang="ca-ES" sz="1600" b="1" dirty="0"/>
              <a:t>Garantir la qualitat i la fiabilitat dels subministraments </a:t>
            </a:r>
            <a:r>
              <a:rPr lang="ca-ES" sz="1600" b="1" dirty="0" smtClean="0"/>
              <a:t>energètics</a:t>
            </a:r>
            <a:endParaRPr lang="ca-ES" sz="1600" b="1" dirty="0"/>
          </a:p>
        </p:txBody>
      </p:sp>
      <p:sp>
        <p:nvSpPr>
          <p:cNvPr id="21513" name="10 CuadroTexto"/>
          <p:cNvSpPr txBox="1">
            <a:spLocks noChangeArrowheads="1"/>
          </p:cNvSpPr>
          <p:nvPr/>
        </p:nvSpPr>
        <p:spPr bwMode="auto">
          <a:xfrm>
            <a:off x="428069" y="1709279"/>
            <a:ext cx="7270852" cy="707886"/>
          </a:xfrm>
          <a:prstGeom prst="rect">
            <a:avLst/>
          </a:prstGeom>
          <a:noFill/>
          <a:ln w="9525">
            <a:noFill/>
            <a:miter lim="800000"/>
            <a:headEnd/>
            <a:tailEnd/>
          </a:ln>
        </p:spPr>
        <p:txBody>
          <a:bodyPr wrap="square">
            <a:spAutoFit/>
          </a:bodyPr>
          <a:lstStyle/>
          <a:p>
            <a:r>
              <a:rPr lang="ca-ES" sz="2000" b="1" dirty="0" smtClean="0"/>
              <a:t>2.- Garantir l’abastament energètic de Catalunya en quantitat, qualitat i fiabilitat</a:t>
            </a:r>
            <a:endParaRPr lang="ca-ES" sz="2000" b="1" dirty="0"/>
          </a:p>
        </p:txBody>
      </p:sp>
      <p:sp>
        <p:nvSpPr>
          <p:cNvPr id="6" name="Text Box 3"/>
          <p:cNvSpPr txBox="1">
            <a:spLocks noChangeArrowheads="1"/>
          </p:cNvSpPr>
          <p:nvPr/>
        </p:nvSpPr>
        <p:spPr bwMode="auto">
          <a:xfrm>
            <a:off x="413021" y="1274862"/>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Eixos estratègics de la política energètica catalana</a:t>
            </a:r>
            <a:endParaRPr lang="ca-ES" sz="2000" b="1" dirty="0">
              <a:solidFill>
                <a:srgbClr val="B80000"/>
              </a:solidFill>
              <a:latin typeface="Arial" pitchFamily="34" charset="0"/>
              <a:cs typeface="Arial" pitchFamily="34" charset="0"/>
            </a:endParaRPr>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757160" y="795180"/>
            <a:ext cx="1695144" cy="16640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4. LA POLÍTICA ENERGÈTICA DE CATALUNYA</a:t>
            </a:r>
            <a:endParaRPr lang="ca-ES" sz="2000" b="1" kern="0" dirty="0">
              <a:solidFill>
                <a:srgbClr val="C00000"/>
              </a:solidFill>
              <a:latin typeface="+mn-lt"/>
              <a:ea typeface="+mj-ea"/>
              <a:cs typeface="Helvetica" pitchFamily="34" charset="0"/>
            </a:endParaRPr>
          </a:p>
        </p:txBody>
      </p:sp>
      <p:sp>
        <p:nvSpPr>
          <p:cNvPr id="7" name="6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1790741437"/>
      </p:ext>
    </p:extLst>
  </p:cSld>
  <p:clrMapOvr>
    <a:masterClrMapping/>
  </p:clrMapOvr>
  <p:transition spd="med">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ChangeArrowheads="1"/>
          </p:cNvSpPr>
          <p:nvPr/>
        </p:nvSpPr>
        <p:spPr bwMode="auto">
          <a:xfrm>
            <a:off x="742950" y="1600200"/>
            <a:ext cx="8420100" cy="1143000"/>
          </a:xfrm>
          <a:prstGeom prst="rect">
            <a:avLst/>
          </a:prstGeom>
          <a:noFill/>
          <a:ln w="9525">
            <a:noFill/>
            <a:miter lim="800000"/>
            <a:headEnd/>
            <a:tailEnd/>
          </a:ln>
        </p:spPr>
        <p:txBody>
          <a:bodyPr anchor="ctr"/>
          <a:lstStyle/>
          <a:p>
            <a:endParaRPr lang="es-ES_tradnl" sz="4000">
              <a:solidFill>
                <a:schemeClr val="tx2"/>
              </a:solidFill>
              <a:latin typeface="Helvetica" pitchFamily="34" charset="0"/>
            </a:endParaRPr>
          </a:p>
        </p:txBody>
      </p:sp>
      <p:sp>
        <p:nvSpPr>
          <p:cNvPr id="23555" name="Rectángulo 17"/>
          <p:cNvSpPr>
            <a:spLocks noChangeArrowheads="1"/>
          </p:cNvSpPr>
          <p:nvPr/>
        </p:nvSpPr>
        <p:spPr bwMode="auto">
          <a:xfrm>
            <a:off x="596098" y="2458590"/>
            <a:ext cx="8800995" cy="2800767"/>
          </a:xfrm>
          <a:prstGeom prst="rect">
            <a:avLst/>
          </a:prstGeom>
          <a:noFill/>
          <a:ln w="9525">
            <a:noFill/>
            <a:miter lim="800000"/>
            <a:headEnd/>
            <a:tailEnd/>
          </a:ln>
        </p:spPr>
        <p:txBody>
          <a:bodyPr wrap="square">
            <a:spAutoFit/>
          </a:bodyPr>
          <a:lstStyle/>
          <a:p>
            <a:r>
              <a:rPr lang="ca-ES" sz="1600" dirty="0">
                <a:latin typeface="Helvetica" pitchFamily="34" charset="0"/>
              </a:rPr>
              <a:t>Fomentar</a:t>
            </a:r>
            <a:r>
              <a:rPr lang="ca-ES" sz="1600" b="1" dirty="0">
                <a:latin typeface="Helvetica" pitchFamily="34" charset="0"/>
              </a:rPr>
              <a:t> l’eficiència i l’estalvi energètic en tots els </a:t>
            </a:r>
            <a:r>
              <a:rPr lang="ca-ES" sz="1600" b="1" dirty="0" smtClean="0">
                <a:latin typeface="Helvetica" pitchFamily="34" charset="0"/>
              </a:rPr>
              <a:t>sectors</a:t>
            </a:r>
          </a:p>
          <a:p>
            <a:pPr algn="just"/>
            <a:endParaRPr lang="ca-ES" sz="1600" b="1" dirty="0" smtClean="0">
              <a:latin typeface="Helvetica" pitchFamily="34" charset="0"/>
            </a:endParaRPr>
          </a:p>
          <a:p>
            <a:pPr algn="just"/>
            <a:r>
              <a:rPr lang="ca-ES" sz="1600" dirty="0">
                <a:latin typeface="Helvetica" pitchFamily="34" charset="0"/>
              </a:rPr>
              <a:t>Impulsar la utilització de </a:t>
            </a:r>
            <a:r>
              <a:rPr lang="ca-ES" sz="1600" b="1" dirty="0">
                <a:latin typeface="Helvetica" pitchFamily="34" charset="0"/>
              </a:rPr>
              <a:t>tecnologies energèticament eficients i netes a la indústria</a:t>
            </a:r>
          </a:p>
          <a:p>
            <a:pPr algn="just"/>
            <a:endParaRPr lang="ca-ES" sz="1600" b="1" dirty="0">
              <a:latin typeface="Helvetica" pitchFamily="34" charset="0"/>
            </a:endParaRPr>
          </a:p>
          <a:p>
            <a:pPr algn="just"/>
            <a:r>
              <a:rPr lang="ca-ES" sz="1600" b="1" dirty="0" smtClean="0">
                <a:latin typeface="Helvetica" pitchFamily="34" charset="0"/>
              </a:rPr>
              <a:t>Crear </a:t>
            </a:r>
            <a:r>
              <a:rPr lang="ca-ES" sz="1600" b="1" dirty="0">
                <a:latin typeface="Helvetica" pitchFamily="34" charset="0"/>
              </a:rPr>
              <a:t>les capacitats tècniques, humanes i econòmiques </a:t>
            </a:r>
            <a:r>
              <a:rPr lang="ca-ES" sz="1600" dirty="0">
                <a:latin typeface="Helvetica" pitchFamily="34" charset="0"/>
              </a:rPr>
              <a:t>que </a:t>
            </a:r>
            <a:r>
              <a:rPr lang="ca-ES" sz="1600" dirty="0" smtClean="0">
                <a:latin typeface="Helvetica" pitchFamily="34" charset="0"/>
              </a:rPr>
              <a:t>permetin </a:t>
            </a:r>
            <a:r>
              <a:rPr lang="ca-ES" sz="1600" dirty="0">
                <a:latin typeface="Helvetica" pitchFamily="34" charset="0"/>
              </a:rPr>
              <a:t>garantir el disseny i operació i manteniment de les instal·lacions energètiques amb criteris d’estalvi i eficiència </a:t>
            </a:r>
            <a:r>
              <a:rPr lang="ca-ES" sz="1600" dirty="0" smtClean="0">
                <a:latin typeface="Helvetica" pitchFamily="34" charset="0"/>
              </a:rPr>
              <a:t>energètica</a:t>
            </a:r>
          </a:p>
          <a:p>
            <a:pPr algn="just"/>
            <a:endParaRPr lang="ca-ES" sz="1600" dirty="0" smtClean="0">
              <a:latin typeface="Helvetica" pitchFamily="34" charset="0"/>
            </a:endParaRPr>
          </a:p>
          <a:p>
            <a:pPr algn="just"/>
            <a:r>
              <a:rPr lang="ca-ES" sz="1600" dirty="0"/>
              <a:t>Accelerar la penetració del </a:t>
            </a:r>
            <a:r>
              <a:rPr lang="ca-ES" sz="1600" b="1" dirty="0"/>
              <a:t>vehicle elèctric</a:t>
            </a:r>
            <a:r>
              <a:rPr lang="ca-ES" sz="1600" dirty="0"/>
              <a:t>, com a element clau per a la transició energètica, i desenvolupar la </a:t>
            </a:r>
            <a:r>
              <a:rPr lang="ca-ES" sz="1600" b="1" dirty="0"/>
              <a:t>infraestructura de recàrrega </a:t>
            </a:r>
            <a:r>
              <a:rPr lang="ca-ES" sz="1600" dirty="0"/>
              <a:t>que en garanteixi el seu subministrament </a:t>
            </a:r>
            <a:r>
              <a:rPr lang="ca-ES" sz="1600" dirty="0" smtClean="0"/>
              <a:t>energètic</a:t>
            </a:r>
            <a:endParaRPr lang="ca-ES" sz="1600" dirty="0"/>
          </a:p>
        </p:txBody>
      </p:sp>
      <p:sp>
        <p:nvSpPr>
          <p:cNvPr id="23560" name="10 CuadroTexto"/>
          <p:cNvSpPr txBox="1">
            <a:spLocks noChangeArrowheads="1"/>
          </p:cNvSpPr>
          <p:nvPr/>
        </p:nvSpPr>
        <p:spPr bwMode="auto">
          <a:xfrm>
            <a:off x="419944" y="1627189"/>
            <a:ext cx="7299116" cy="708025"/>
          </a:xfrm>
          <a:prstGeom prst="rect">
            <a:avLst/>
          </a:prstGeom>
          <a:noFill/>
          <a:ln w="9525">
            <a:noFill/>
            <a:miter lim="800000"/>
            <a:headEnd/>
            <a:tailEnd/>
          </a:ln>
        </p:spPr>
        <p:txBody>
          <a:bodyPr wrap="square">
            <a:spAutoFit/>
          </a:bodyPr>
          <a:lstStyle/>
          <a:p>
            <a:r>
              <a:rPr lang="ca-ES" sz="2000" b="1" dirty="0" smtClean="0"/>
              <a:t>3.- Assolir </a:t>
            </a:r>
            <a:r>
              <a:rPr lang="ca-ES" sz="2000" b="1" dirty="0"/>
              <a:t>el màxim nivell d’eficiència energètica, element clau d’un </a:t>
            </a:r>
            <a:r>
              <a:rPr lang="ca-ES" sz="2000" b="1" dirty="0" smtClean="0"/>
              <a:t>model energètic sostenible (1/2)</a:t>
            </a:r>
            <a:endParaRPr lang="ca-ES" sz="2000" b="1" dirty="0"/>
          </a:p>
        </p:txBody>
      </p:sp>
      <p:sp>
        <p:nvSpPr>
          <p:cNvPr id="7" name="Text Box 3"/>
          <p:cNvSpPr txBox="1">
            <a:spLocks noChangeArrowheads="1"/>
          </p:cNvSpPr>
          <p:nvPr/>
        </p:nvSpPr>
        <p:spPr bwMode="auto">
          <a:xfrm>
            <a:off x="413021" y="1274862"/>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Eixos estratègics de la política energètica catalana</a:t>
            </a:r>
            <a:endParaRPr lang="ca-ES" sz="2000" b="1" dirty="0">
              <a:solidFill>
                <a:srgbClr val="B80000"/>
              </a:solidFill>
              <a:latin typeface="Arial" pitchFamily="34" charset="0"/>
              <a:cs typeface="Arial" pitchFamily="34" charset="0"/>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772401" y="845659"/>
            <a:ext cx="1702960" cy="16574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4. LA POLÍTICA ENERGÈTICA DE CATALUNYA</a:t>
            </a:r>
            <a:endParaRPr lang="ca-ES" sz="2000" b="1" kern="0" dirty="0">
              <a:solidFill>
                <a:srgbClr val="C00000"/>
              </a:solidFill>
              <a:latin typeface="+mn-lt"/>
              <a:ea typeface="+mj-ea"/>
              <a:cs typeface="Helvetica" pitchFamily="34" charset="0"/>
            </a:endParaRPr>
          </a:p>
        </p:txBody>
      </p:sp>
      <p:sp>
        <p:nvSpPr>
          <p:cNvPr id="8" name="7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969123782"/>
      </p:ext>
    </p:extLst>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ChangeArrowheads="1"/>
          </p:cNvSpPr>
          <p:nvPr/>
        </p:nvSpPr>
        <p:spPr bwMode="auto">
          <a:xfrm>
            <a:off x="742950" y="1600200"/>
            <a:ext cx="8420100" cy="1143000"/>
          </a:xfrm>
          <a:prstGeom prst="rect">
            <a:avLst/>
          </a:prstGeom>
          <a:noFill/>
          <a:ln w="9525">
            <a:noFill/>
            <a:miter lim="800000"/>
            <a:headEnd/>
            <a:tailEnd/>
          </a:ln>
        </p:spPr>
        <p:txBody>
          <a:bodyPr anchor="ctr"/>
          <a:lstStyle/>
          <a:p>
            <a:endParaRPr lang="es-ES_tradnl" sz="4000">
              <a:solidFill>
                <a:schemeClr val="tx2"/>
              </a:solidFill>
              <a:latin typeface="Helvetica" pitchFamily="34" charset="0"/>
            </a:endParaRPr>
          </a:p>
        </p:txBody>
      </p:sp>
      <p:sp>
        <p:nvSpPr>
          <p:cNvPr id="23555" name="Rectángulo 17"/>
          <p:cNvSpPr>
            <a:spLocks noChangeArrowheads="1"/>
          </p:cNvSpPr>
          <p:nvPr/>
        </p:nvSpPr>
        <p:spPr bwMode="auto">
          <a:xfrm>
            <a:off x="669574" y="2408983"/>
            <a:ext cx="8988776" cy="3293209"/>
          </a:xfrm>
          <a:prstGeom prst="rect">
            <a:avLst/>
          </a:prstGeom>
          <a:noFill/>
          <a:ln w="9525">
            <a:noFill/>
            <a:miter lim="800000"/>
            <a:headEnd/>
            <a:tailEnd/>
          </a:ln>
        </p:spPr>
        <p:txBody>
          <a:bodyPr wrap="square">
            <a:spAutoFit/>
          </a:bodyPr>
          <a:lstStyle/>
          <a:p>
            <a:r>
              <a:rPr lang="ca-ES" sz="1600" b="1" dirty="0" smtClean="0">
                <a:latin typeface="Helvetica" pitchFamily="34" charset="0"/>
              </a:rPr>
              <a:t>Impulsar </a:t>
            </a:r>
            <a:r>
              <a:rPr lang="ca-ES" sz="1600" b="1" dirty="0">
                <a:latin typeface="Helvetica" pitchFamily="34" charset="0"/>
              </a:rPr>
              <a:t>mesures d’estalvi i eficiència energètica en </a:t>
            </a:r>
            <a:r>
              <a:rPr lang="ca-ES" sz="1600" b="1" dirty="0" smtClean="0">
                <a:latin typeface="Helvetica" pitchFamily="34" charset="0"/>
              </a:rPr>
              <a:t>l’edificació</a:t>
            </a:r>
          </a:p>
          <a:p>
            <a:pPr marL="285750" indent="-195263" algn="just">
              <a:buFont typeface="Arial" pitchFamily="34" charset="0"/>
              <a:buChar char="•"/>
            </a:pPr>
            <a:r>
              <a:rPr lang="ca-ES" sz="1600" b="1" u="sng" dirty="0" smtClean="0">
                <a:latin typeface="Helvetica" pitchFamily="34" charset="0"/>
              </a:rPr>
              <a:t>Edificis existents</a:t>
            </a:r>
            <a:r>
              <a:rPr lang="ca-ES" sz="1600" dirty="0" smtClean="0">
                <a:latin typeface="Helvetica" pitchFamily="34" charset="0"/>
              </a:rPr>
              <a:t>: actual parc habitatges poc eficient (més de la meitat van ser construïts abans de la primera normativa d’aïllament tèrmic) </a:t>
            </a:r>
            <a:r>
              <a:rPr lang="ca-ES" sz="1600" dirty="0" smtClean="0">
                <a:latin typeface="Helvetica" pitchFamily="34" charset="0"/>
                <a:sym typeface="Wingdings" pitchFamily="2" charset="2"/>
              </a:rPr>
              <a:t></a:t>
            </a:r>
            <a:r>
              <a:rPr lang="ca-ES" sz="1600" dirty="0" smtClean="0">
                <a:latin typeface="Helvetica" pitchFamily="34" charset="0"/>
              </a:rPr>
              <a:t> necessitat de millorar l’eficiència energètica, impulsar la </a:t>
            </a:r>
            <a:r>
              <a:rPr lang="ca-ES" sz="1600" b="1" dirty="0" smtClean="0">
                <a:latin typeface="Helvetica" pitchFamily="34" charset="0"/>
              </a:rPr>
              <a:t>rehabilitació energètica</a:t>
            </a:r>
            <a:r>
              <a:rPr lang="ca-ES" sz="1600" dirty="0" smtClean="0">
                <a:latin typeface="Helvetica" pitchFamily="34" charset="0"/>
              </a:rPr>
              <a:t>, millorar les instal·lacions, </a:t>
            </a:r>
            <a:r>
              <a:rPr lang="ca-ES" sz="1600" dirty="0" err="1" smtClean="0">
                <a:latin typeface="Helvetica" pitchFamily="34" charset="0"/>
              </a:rPr>
              <a:t>etc</a:t>
            </a:r>
            <a:endParaRPr lang="ca-ES" sz="1600" dirty="0">
              <a:latin typeface="Helvetica" pitchFamily="34" charset="0"/>
            </a:endParaRPr>
          </a:p>
          <a:p>
            <a:pPr marL="285750" indent="-195263" algn="just">
              <a:buFont typeface="Arial" pitchFamily="34" charset="0"/>
              <a:buChar char="•"/>
            </a:pPr>
            <a:r>
              <a:rPr lang="ca-ES" sz="1600" b="1" u="sng" dirty="0" smtClean="0"/>
              <a:t>Nova edificació</a:t>
            </a:r>
            <a:r>
              <a:rPr lang="ca-ES" sz="1600" dirty="0" smtClean="0"/>
              <a:t>: disseny basat en </a:t>
            </a:r>
            <a:r>
              <a:rPr lang="ca-ES" sz="1600" b="1" dirty="0" smtClean="0"/>
              <a:t>consum energètic gairebé nul</a:t>
            </a:r>
            <a:r>
              <a:rPr lang="ca-ES" sz="1600" dirty="0" smtClean="0"/>
              <a:t> (NZEB), facilitar la infraestructura de recàrrega vinculada, </a:t>
            </a:r>
            <a:r>
              <a:rPr lang="ca-ES" sz="1600" dirty="0" err="1" smtClean="0"/>
              <a:t>etc</a:t>
            </a:r>
            <a:endParaRPr lang="ca-ES" sz="1600" dirty="0" smtClean="0"/>
          </a:p>
          <a:p>
            <a:pPr algn="just"/>
            <a:endParaRPr lang="ca-ES" sz="1600" b="1" dirty="0">
              <a:latin typeface="Helvetica" pitchFamily="34" charset="0"/>
            </a:endParaRPr>
          </a:p>
          <a:p>
            <a:pPr algn="just"/>
            <a:r>
              <a:rPr lang="ca-ES" sz="1600" dirty="0">
                <a:latin typeface="Helvetica" pitchFamily="34" charset="0"/>
              </a:rPr>
              <a:t>Impulsar la </a:t>
            </a:r>
            <a:r>
              <a:rPr lang="ca-ES" sz="1600" b="1" dirty="0">
                <a:latin typeface="Helvetica" pitchFamily="34" charset="0"/>
              </a:rPr>
              <a:t>cogeneració</a:t>
            </a:r>
          </a:p>
          <a:p>
            <a:pPr algn="just"/>
            <a:endParaRPr lang="ca-ES" sz="1600" b="1" dirty="0">
              <a:latin typeface="Helvetica" pitchFamily="34" charset="0"/>
            </a:endParaRPr>
          </a:p>
          <a:p>
            <a:pPr algn="just"/>
            <a:r>
              <a:rPr lang="ca-ES" sz="1600" dirty="0">
                <a:latin typeface="Helvetica" pitchFamily="34" charset="0"/>
              </a:rPr>
              <a:t>Promoure </a:t>
            </a:r>
            <a:r>
              <a:rPr lang="ca-ES" sz="1600" b="1" dirty="0">
                <a:latin typeface="Helvetica" pitchFamily="34" charset="0"/>
              </a:rPr>
              <a:t>l’economia circular </a:t>
            </a:r>
            <a:r>
              <a:rPr lang="ca-ES" sz="1600" dirty="0">
                <a:latin typeface="Helvetica" pitchFamily="34" charset="0"/>
              </a:rPr>
              <a:t>per al reaprofitament de residus</a:t>
            </a:r>
          </a:p>
          <a:p>
            <a:pPr algn="just"/>
            <a:endParaRPr lang="es-ES_tradnl" sz="1600" b="1" dirty="0">
              <a:latin typeface="Helvetica" pitchFamily="34" charset="0"/>
            </a:endParaRPr>
          </a:p>
          <a:p>
            <a:pPr algn="just"/>
            <a:r>
              <a:rPr lang="ca-ES" sz="1600" dirty="0">
                <a:latin typeface="Helvetica" pitchFamily="34" charset="0"/>
              </a:rPr>
              <a:t>Fomentar la </a:t>
            </a:r>
            <a:r>
              <a:rPr lang="ca-ES" sz="1600" b="1" dirty="0">
                <a:latin typeface="Helvetica" pitchFamily="34" charset="0"/>
              </a:rPr>
              <a:t>valorització energètica dels residus industrials, agrícoles, forestals o ramaders</a:t>
            </a:r>
          </a:p>
          <a:p>
            <a:pPr algn="just"/>
            <a:endParaRPr lang="ca-ES" sz="1600" b="1" dirty="0">
              <a:latin typeface="Helvetica" pitchFamily="34" charset="0"/>
            </a:endParaRPr>
          </a:p>
        </p:txBody>
      </p:sp>
      <p:sp>
        <p:nvSpPr>
          <p:cNvPr id="7" name="Text Box 3"/>
          <p:cNvSpPr txBox="1">
            <a:spLocks noChangeArrowheads="1"/>
          </p:cNvSpPr>
          <p:nvPr/>
        </p:nvSpPr>
        <p:spPr bwMode="auto">
          <a:xfrm>
            <a:off x="413021" y="1274862"/>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Eixos estratègics de la política energètica catalana</a:t>
            </a:r>
            <a:endParaRPr lang="ca-ES" sz="2000" b="1" dirty="0">
              <a:solidFill>
                <a:srgbClr val="B80000"/>
              </a:solidFill>
              <a:latin typeface="Arial" pitchFamily="34" charset="0"/>
              <a:cs typeface="Arial" pitchFamily="34" charset="0"/>
            </a:endParaRPr>
          </a:p>
        </p:txBody>
      </p:sp>
      <p:sp>
        <p:nvSpPr>
          <p:cNvPr id="8" name="10 CuadroTexto"/>
          <p:cNvSpPr txBox="1">
            <a:spLocks noChangeArrowheads="1"/>
          </p:cNvSpPr>
          <p:nvPr/>
        </p:nvSpPr>
        <p:spPr bwMode="auto">
          <a:xfrm>
            <a:off x="419944" y="1627189"/>
            <a:ext cx="7337216" cy="708025"/>
          </a:xfrm>
          <a:prstGeom prst="rect">
            <a:avLst/>
          </a:prstGeom>
          <a:noFill/>
          <a:ln w="9525">
            <a:noFill/>
            <a:miter lim="800000"/>
            <a:headEnd/>
            <a:tailEnd/>
          </a:ln>
        </p:spPr>
        <p:txBody>
          <a:bodyPr wrap="square">
            <a:spAutoFit/>
          </a:bodyPr>
          <a:lstStyle/>
          <a:p>
            <a:r>
              <a:rPr lang="ca-ES" sz="2000" b="1" dirty="0" smtClean="0"/>
              <a:t>3.- Assolir </a:t>
            </a:r>
            <a:r>
              <a:rPr lang="ca-ES" sz="2000" b="1" dirty="0"/>
              <a:t>el màxim nivell d’eficiència energètica, element clau d’un </a:t>
            </a:r>
            <a:r>
              <a:rPr lang="ca-ES" sz="2000" b="1" dirty="0" smtClean="0"/>
              <a:t>model energètic sostenible (2/2)</a:t>
            </a:r>
            <a:endParaRPr lang="ca-ES" sz="2000" b="1" dirty="0"/>
          </a:p>
        </p:txBody>
      </p:sp>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18635" y="881744"/>
            <a:ext cx="1642411" cy="16165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4. LA POLÍTICA ENERGÈTICA DE CATALUNYA</a:t>
            </a:r>
            <a:endParaRPr lang="ca-ES" sz="2000" b="1" kern="0" dirty="0">
              <a:solidFill>
                <a:srgbClr val="C00000"/>
              </a:solidFill>
              <a:latin typeface="+mn-lt"/>
              <a:ea typeface="+mj-ea"/>
              <a:cs typeface="Helvetica" pitchFamily="34" charset="0"/>
            </a:endParaRPr>
          </a:p>
        </p:txBody>
      </p:sp>
      <p:sp>
        <p:nvSpPr>
          <p:cNvPr id="9" name="8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2289997546"/>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ChangeArrowheads="1"/>
          </p:cNvSpPr>
          <p:nvPr/>
        </p:nvSpPr>
        <p:spPr bwMode="auto">
          <a:xfrm>
            <a:off x="416496" y="1051967"/>
            <a:ext cx="1152128" cy="504825"/>
          </a:xfrm>
          <a:prstGeom prst="rect">
            <a:avLst/>
          </a:prstGeom>
          <a:noFill/>
          <a:ln w="9525">
            <a:noFill/>
            <a:miter lim="800000"/>
            <a:headEnd/>
            <a:tailEnd/>
          </a:ln>
        </p:spPr>
        <p:txBody>
          <a:bodyPr anchor="ctr"/>
          <a:lstStyle/>
          <a:p>
            <a:pPr algn="ctr"/>
            <a:r>
              <a:rPr lang="ca-ES" altLang="es-ES" sz="2400" b="1" u="sng" smtClean="0">
                <a:solidFill>
                  <a:schemeClr val="tx2"/>
                </a:solidFill>
                <a:latin typeface="+mn-lt"/>
              </a:rPr>
              <a:t>Índex</a:t>
            </a:r>
            <a:endParaRPr lang="ca-ES" altLang="es-ES" sz="2400" b="1" u="sng">
              <a:solidFill>
                <a:schemeClr val="tx2"/>
              </a:solidFill>
              <a:latin typeface="+mn-lt"/>
            </a:endParaRPr>
          </a:p>
        </p:txBody>
      </p:sp>
      <p:grpSp>
        <p:nvGrpSpPr>
          <p:cNvPr id="2" name="Group 9"/>
          <p:cNvGrpSpPr>
            <a:grpSpLocks/>
          </p:cNvGrpSpPr>
          <p:nvPr/>
        </p:nvGrpSpPr>
        <p:grpSpPr bwMode="auto">
          <a:xfrm>
            <a:off x="583010" y="1896280"/>
            <a:ext cx="467783" cy="461963"/>
            <a:chOff x="703" y="1026"/>
            <a:chExt cx="272" cy="291"/>
          </a:xfrm>
        </p:grpSpPr>
        <p:sp>
          <p:nvSpPr>
            <p:cNvPr id="3097" name="Rectangle 10"/>
            <p:cNvSpPr>
              <a:spLocks noChangeArrowheads="1"/>
            </p:cNvSpPr>
            <p:nvPr/>
          </p:nvSpPr>
          <p:spPr bwMode="auto">
            <a:xfrm>
              <a:off x="703" y="1026"/>
              <a:ext cx="272" cy="291"/>
            </a:xfrm>
            <a:prstGeom prst="rect">
              <a:avLst/>
            </a:prstGeom>
            <a:solidFill>
              <a:schemeClr val="bg1"/>
            </a:solidFill>
            <a:ln w="12700">
              <a:solidFill>
                <a:schemeClr val="bg2"/>
              </a:solidFill>
              <a:miter lim="800000"/>
              <a:headEnd/>
              <a:tailEnd/>
            </a:ln>
          </p:spPr>
          <p:txBody>
            <a:bodyPr wrap="none" anchor="ctr"/>
            <a:lstStyle/>
            <a:p>
              <a:pPr algn="ctr" eaLnBrk="0" hangingPunct="0"/>
              <a:endParaRPr lang="es-ES" altLang="es-ES" sz="1400">
                <a:latin typeface="Helvetica" pitchFamily="34" charset="0"/>
              </a:endParaRPr>
            </a:p>
          </p:txBody>
        </p:sp>
        <p:sp>
          <p:nvSpPr>
            <p:cNvPr id="3098" name="Rectangle 11"/>
            <p:cNvSpPr>
              <a:spLocks noChangeArrowheads="1"/>
            </p:cNvSpPr>
            <p:nvPr/>
          </p:nvSpPr>
          <p:spPr bwMode="auto">
            <a:xfrm>
              <a:off x="754" y="1071"/>
              <a:ext cx="176" cy="199"/>
            </a:xfrm>
            <a:prstGeom prst="rect">
              <a:avLst/>
            </a:prstGeom>
            <a:solidFill>
              <a:srgbClr val="9E2F37"/>
            </a:solidFill>
            <a:ln w="12700">
              <a:noFill/>
              <a:miter lim="800000"/>
              <a:headEnd/>
              <a:tailEnd/>
            </a:ln>
          </p:spPr>
          <p:txBody>
            <a:bodyPr wrap="none" anchor="ctr"/>
            <a:lstStyle/>
            <a:p>
              <a:pPr algn="ctr" eaLnBrk="0" hangingPunct="0"/>
              <a:r>
                <a:rPr lang="ca-ES" altLang="es-ES" sz="1400" dirty="0">
                  <a:solidFill>
                    <a:schemeClr val="bg1"/>
                  </a:solidFill>
                  <a:latin typeface="Helvetica" pitchFamily="34" charset="0"/>
                </a:rPr>
                <a:t>3</a:t>
              </a:r>
            </a:p>
          </p:txBody>
        </p:sp>
      </p:grpSp>
      <p:grpSp>
        <p:nvGrpSpPr>
          <p:cNvPr id="4" name="Group 15"/>
          <p:cNvGrpSpPr>
            <a:grpSpLocks/>
          </p:cNvGrpSpPr>
          <p:nvPr/>
        </p:nvGrpSpPr>
        <p:grpSpPr bwMode="auto">
          <a:xfrm>
            <a:off x="583010" y="4085632"/>
            <a:ext cx="467783" cy="461963"/>
            <a:chOff x="703" y="1026"/>
            <a:chExt cx="272" cy="291"/>
          </a:xfrm>
        </p:grpSpPr>
        <p:sp>
          <p:nvSpPr>
            <p:cNvPr id="3093" name="Rectangle 16"/>
            <p:cNvSpPr>
              <a:spLocks noChangeArrowheads="1"/>
            </p:cNvSpPr>
            <p:nvPr/>
          </p:nvSpPr>
          <p:spPr bwMode="auto">
            <a:xfrm>
              <a:off x="703" y="1026"/>
              <a:ext cx="272" cy="291"/>
            </a:xfrm>
            <a:prstGeom prst="rect">
              <a:avLst/>
            </a:prstGeom>
            <a:solidFill>
              <a:schemeClr val="bg1"/>
            </a:solidFill>
            <a:ln w="12700">
              <a:solidFill>
                <a:schemeClr val="bg2"/>
              </a:solidFill>
              <a:miter lim="800000"/>
              <a:headEnd/>
              <a:tailEnd/>
            </a:ln>
          </p:spPr>
          <p:txBody>
            <a:bodyPr wrap="none" anchor="ctr"/>
            <a:lstStyle/>
            <a:p>
              <a:pPr algn="ctr" eaLnBrk="0" hangingPunct="0"/>
              <a:endParaRPr lang="es-ES" altLang="es-ES" sz="1400">
                <a:latin typeface="Helvetica" pitchFamily="34" charset="0"/>
              </a:endParaRPr>
            </a:p>
          </p:txBody>
        </p:sp>
        <p:sp>
          <p:nvSpPr>
            <p:cNvPr id="3094" name="Rectangle 17"/>
            <p:cNvSpPr>
              <a:spLocks noChangeArrowheads="1"/>
            </p:cNvSpPr>
            <p:nvPr/>
          </p:nvSpPr>
          <p:spPr bwMode="auto">
            <a:xfrm>
              <a:off x="754" y="1071"/>
              <a:ext cx="176" cy="199"/>
            </a:xfrm>
            <a:prstGeom prst="rect">
              <a:avLst/>
            </a:prstGeom>
            <a:solidFill>
              <a:srgbClr val="9E2F37"/>
            </a:solidFill>
            <a:ln w="12700">
              <a:noFill/>
              <a:miter lim="800000"/>
              <a:headEnd/>
              <a:tailEnd/>
            </a:ln>
          </p:spPr>
          <p:txBody>
            <a:bodyPr wrap="none" anchor="ctr"/>
            <a:lstStyle/>
            <a:p>
              <a:pPr algn="ctr" eaLnBrk="0" hangingPunct="0"/>
              <a:r>
                <a:rPr lang="ca-ES" altLang="es-ES" sz="1400" dirty="0">
                  <a:solidFill>
                    <a:schemeClr val="bg1"/>
                  </a:solidFill>
                  <a:latin typeface="Helvetica" pitchFamily="34" charset="0"/>
                </a:rPr>
                <a:t>4</a:t>
              </a:r>
            </a:p>
          </p:txBody>
        </p:sp>
      </p:grpSp>
      <p:sp>
        <p:nvSpPr>
          <p:cNvPr id="3078" name="Rectangle 38"/>
          <p:cNvSpPr>
            <a:spLocks noChangeArrowheads="1"/>
          </p:cNvSpPr>
          <p:nvPr/>
        </p:nvSpPr>
        <p:spPr bwMode="auto">
          <a:xfrm>
            <a:off x="1052512" y="1950254"/>
            <a:ext cx="7520072" cy="2031325"/>
          </a:xfrm>
          <a:prstGeom prst="rect">
            <a:avLst/>
          </a:prstGeom>
          <a:noFill/>
          <a:ln w="9525">
            <a:noFill/>
            <a:miter lim="800000"/>
            <a:headEnd/>
            <a:tailEnd/>
          </a:ln>
        </p:spPr>
        <p:txBody>
          <a:bodyPr wrap="none">
            <a:spAutoFit/>
          </a:bodyPr>
          <a:lstStyle/>
          <a:p>
            <a:r>
              <a:rPr lang="ca-ES" altLang="es-ES" sz="1800" b="1" dirty="0" smtClean="0"/>
              <a:t>Valoració de la viabilitat d’un sistema energètic català independent</a:t>
            </a:r>
          </a:p>
          <a:p>
            <a:endParaRPr lang="ca-ES" altLang="es-ES" sz="1200" dirty="0"/>
          </a:p>
          <a:p>
            <a:pPr marL="358775"/>
            <a:r>
              <a:rPr lang="ca-ES" altLang="es-ES" sz="1800" dirty="0" smtClean="0"/>
              <a:t>Sistema elèctric</a:t>
            </a:r>
          </a:p>
          <a:p>
            <a:pPr marL="358775"/>
            <a:endParaRPr lang="ca-ES" altLang="es-ES" sz="1200" dirty="0"/>
          </a:p>
          <a:p>
            <a:pPr marL="358775"/>
            <a:r>
              <a:rPr lang="ca-ES" altLang="es-ES" sz="1800" dirty="0" smtClean="0"/>
              <a:t>Sistema </a:t>
            </a:r>
            <a:r>
              <a:rPr lang="ca-ES" altLang="es-ES" sz="1800" dirty="0" err="1" smtClean="0"/>
              <a:t>gasista</a:t>
            </a:r>
            <a:endParaRPr lang="ca-ES" altLang="es-ES" sz="1800" dirty="0" smtClean="0"/>
          </a:p>
          <a:p>
            <a:pPr marL="358775"/>
            <a:endParaRPr lang="ca-ES" altLang="es-ES" sz="1200" dirty="0" smtClean="0"/>
          </a:p>
          <a:p>
            <a:pPr marL="358775"/>
            <a:r>
              <a:rPr lang="ca-ES" altLang="es-ES" sz="1800" dirty="0" smtClean="0"/>
              <a:t>Subministrament de productes petrolífers</a:t>
            </a:r>
          </a:p>
          <a:p>
            <a:endParaRPr lang="ca-ES" altLang="es-ES" sz="1800" dirty="0"/>
          </a:p>
        </p:txBody>
      </p:sp>
      <p:sp>
        <p:nvSpPr>
          <p:cNvPr id="3080" name="Rectangle 40"/>
          <p:cNvSpPr>
            <a:spLocks noChangeArrowheads="1"/>
          </p:cNvSpPr>
          <p:nvPr/>
        </p:nvSpPr>
        <p:spPr bwMode="auto">
          <a:xfrm>
            <a:off x="1052513" y="4147952"/>
            <a:ext cx="7103608" cy="2215991"/>
          </a:xfrm>
          <a:prstGeom prst="rect">
            <a:avLst/>
          </a:prstGeom>
          <a:noFill/>
          <a:ln w="9525">
            <a:noFill/>
            <a:miter lim="800000"/>
            <a:headEnd/>
            <a:tailEnd/>
          </a:ln>
        </p:spPr>
        <p:txBody>
          <a:bodyPr wrap="square">
            <a:spAutoFit/>
          </a:bodyPr>
          <a:lstStyle/>
          <a:p>
            <a:r>
              <a:rPr lang="ca-ES" altLang="es-ES" sz="1800" b="1" dirty="0" smtClean="0"/>
              <a:t>La política energètica de Catalunya</a:t>
            </a:r>
          </a:p>
          <a:p>
            <a:endParaRPr lang="ca-ES" altLang="es-ES" sz="1200" dirty="0" smtClean="0"/>
          </a:p>
          <a:p>
            <a:pPr marL="358775"/>
            <a:r>
              <a:rPr lang="ca-ES" altLang="es-ES" sz="1800" dirty="0" smtClean="0"/>
              <a:t>Reptes del model energètic català</a:t>
            </a:r>
          </a:p>
          <a:p>
            <a:pPr marL="358775"/>
            <a:endParaRPr lang="ca-ES" altLang="es-ES" sz="1200" dirty="0" smtClean="0"/>
          </a:p>
          <a:p>
            <a:pPr marL="358775"/>
            <a:r>
              <a:rPr lang="ca-ES" altLang="es-ES" sz="1800" dirty="0" smtClean="0"/>
              <a:t>Principis i objectius del nou model energètic català</a:t>
            </a:r>
          </a:p>
          <a:p>
            <a:pPr marL="358775"/>
            <a:endParaRPr lang="ca-ES" altLang="es-ES" sz="1200" dirty="0" smtClean="0"/>
          </a:p>
          <a:p>
            <a:pPr marL="358775"/>
            <a:r>
              <a:rPr lang="ca-ES" altLang="es-ES" sz="1800" dirty="0" smtClean="0"/>
              <a:t>Eixos estratègics de la política energètica catalana</a:t>
            </a:r>
          </a:p>
          <a:p>
            <a:pPr marL="358775"/>
            <a:endParaRPr lang="ca-ES" altLang="es-ES" sz="1200" dirty="0" smtClean="0"/>
          </a:p>
          <a:p>
            <a:pPr marL="358775"/>
            <a:r>
              <a:rPr lang="ca-ES" altLang="es-ES" sz="1800" dirty="0" smtClean="0"/>
              <a:t>Estratègies específiques</a:t>
            </a:r>
          </a:p>
        </p:txBody>
      </p:sp>
      <p:sp>
        <p:nvSpPr>
          <p:cNvPr id="11" name="10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ángulo 16"/>
          <p:cNvSpPr>
            <a:spLocks noChangeArrowheads="1"/>
          </p:cNvSpPr>
          <p:nvPr/>
        </p:nvSpPr>
        <p:spPr bwMode="auto">
          <a:xfrm>
            <a:off x="531414" y="2580137"/>
            <a:ext cx="8824253" cy="3293209"/>
          </a:xfrm>
          <a:prstGeom prst="rect">
            <a:avLst/>
          </a:prstGeom>
          <a:noFill/>
          <a:ln w="9525">
            <a:noFill/>
            <a:miter lim="800000"/>
            <a:headEnd/>
            <a:tailEnd/>
          </a:ln>
        </p:spPr>
        <p:txBody>
          <a:bodyPr wrap="square">
            <a:spAutoFit/>
          </a:bodyPr>
          <a:lstStyle/>
          <a:p>
            <a:pPr algn="just"/>
            <a:r>
              <a:rPr lang="ca-ES" sz="1600" b="1" dirty="0" smtClean="0"/>
              <a:t>Planificació territorial </a:t>
            </a:r>
            <a:r>
              <a:rPr lang="ca-ES" sz="1600" dirty="0" smtClean="0"/>
              <a:t>per a compatibilitzar l’aprofitament energètic i l’impacte ambiental</a:t>
            </a:r>
          </a:p>
          <a:p>
            <a:pPr algn="just"/>
            <a:endParaRPr lang="ca-ES" sz="1600" dirty="0" smtClean="0"/>
          </a:p>
          <a:p>
            <a:pPr algn="just"/>
            <a:r>
              <a:rPr lang="ca-ES" sz="1600" b="1" dirty="0" smtClean="0"/>
              <a:t>Marc tècnic i </a:t>
            </a:r>
            <a:r>
              <a:rPr lang="ca-ES" sz="1600" b="1" dirty="0" err="1" smtClean="0"/>
              <a:t>regulatori</a:t>
            </a:r>
            <a:r>
              <a:rPr lang="ca-ES" sz="1600" b="1" dirty="0" smtClean="0"/>
              <a:t> adient</a:t>
            </a:r>
            <a:r>
              <a:rPr lang="ca-ES" sz="1600" dirty="0" smtClean="0"/>
              <a:t> en l’àmbit energètic, urbanístic i ambiental</a:t>
            </a:r>
          </a:p>
          <a:p>
            <a:pPr algn="just"/>
            <a:endParaRPr lang="ca-ES" sz="1600" dirty="0" smtClean="0"/>
          </a:p>
          <a:p>
            <a:pPr algn="just"/>
            <a:r>
              <a:rPr lang="ca-ES" sz="1600" dirty="0"/>
              <a:t>Potenciar </a:t>
            </a:r>
            <a:r>
              <a:rPr lang="ca-ES" sz="1600" b="1" dirty="0"/>
              <a:t>l’emmagatzematge d’energia elèctrica i la producció d’energia </a:t>
            </a:r>
            <a:r>
              <a:rPr lang="ca-ES" sz="1600" b="1" dirty="0" smtClean="0"/>
              <a:t>elèctrica d’origen renovable i </a:t>
            </a:r>
            <a:r>
              <a:rPr lang="ca-ES" sz="1600" b="1" dirty="0"/>
              <a:t>amb </a:t>
            </a:r>
            <a:r>
              <a:rPr lang="ca-ES" sz="1600" b="1" dirty="0" smtClean="0"/>
              <a:t>autoconsum</a:t>
            </a:r>
          </a:p>
          <a:p>
            <a:pPr algn="just"/>
            <a:endParaRPr lang="ca-ES" sz="1600" dirty="0"/>
          </a:p>
          <a:p>
            <a:pPr algn="just"/>
            <a:r>
              <a:rPr lang="ca-ES" sz="1600" dirty="0" smtClean="0"/>
              <a:t>Impulsar la </a:t>
            </a:r>
            <a:r>
              <a:rPr lang="ca-ES" sz="1600" b="1" dirty="0" smtClean="0"/>
              <a:t>generació elèctrica distribuïda d’origen renovable</a:t>
            </a:r>
            <a:r>
              <a:rPr lang="ca-ES" sz="1600" dirty="0" smtClean="0"/>
              <a:t>, complementària a grans instal·lacions de generació d’energia elèctrica renovable</a:t>
            </a:r>
          </a:p>
          <a:p>
            <a:pPr algn="just"/>
            <a:endParaRPr lang="ca-ES" sz="1600" dirty="0"/>
          </a:p>
          <a:p>
            <a:pPr algn="just"/>
            <a:r>
              <a:rPr lang="ca-ES" sz="1600" dirty="0" smtClean="0"/>
              <a:t>Implantar les </a:t>
            </a:r>
            <a:r>
              <a:rPr lang="ca-ES" sz="1600" b="1" dirty="0" smtClean="0"/>
              <a:t>energies renovables amb autoconsum als edificis públics</a:t>
            </a:r>
            <a:r>
              <a:rPr lang="ca-ES" sz="1600" dirty="0" smtClean="0"/>
              <a:t>, com a element tractor i per a eliminar barreres.</a:t>
            </a:r>
          </a:p>
          <a:p>
            <a:endParaRPr lang="ca-ES" sz="1600" dirty="0"/>
          </a:p>
        </p:txBody>
      </p:sp>
      <p:sp>
        <p:nvSpPr>
          <p:cNvPr id="22536" name="10 CuadroTexto"/>
          <p:cNvSpPr txBox="1">
            <a:spLocks noChangeArrowheads="1"/>
          </p:cNvSpPr>
          <p:nvPr/>
        </p:nvSpPr>
        <p:spPr bwMode="auto">
          <a:xfrm>
            <a:off x="434533" y="1622425"/>
            <a:ext cx="7592662" cy="707886"/>
          </a:xfrm>
          <a:prstGeom prst="rect">
            <a:avLst/>
          </a:prstGeom>
          <a:noFill/>
          <a:ln w="9525">
            <a:noFill/>
            <a:miter lim="800000"/>
            <a:headEnd/>
            <a:tailEnd/>
          </a:ln>
        </p:spPr>
        <p:txBody>
          <a:bodyPr wrap="square">
            <a:spAutoFit/>
          </a:bodyPr>
          <a:lstStyle/>
          <a:p>
            <a:r>
              <a:rPr lang="ca-ES" sz="2000" b="1" dirty="0" smtClean="0"/>
              <a:t>4.- Aconseguir </a:t>
            </a:r>
            <a:r>
              <a:rPr lang="ca-ES" sz="2000" b="1" dirty="0"/>
              <a:t>un model energètic 100% renovable </a:t>
            </a:r>
            <a:r>
              <a:rPr lang="ca-ES" sz="2000" b="1" dirty="0" smtClean="0"/>
              <a:t>desitjablement a l’horitzó 2050 (1/2)</a:t>
            </a:r>
            <a:endParaRPr lang="ca-ES" sz="2000" b="1" dirty="0"/>
          </a:p>
        </p:txBody>
      </p:sp>
      <p:sp>
        <p:nvSpPr>
          <p:cNvPr id="6" name="Text Box 3"/>
          <p:cNvSpPr txBox="1">
            <a:spLocks noChangeArrowheads="1"/>
          </p:cNvSpPr>
          <p:nvPr/>
        </p:nvSpPr>
        <p:spPr bwMode="auto">
          <a:xfrm>
            <a:off x="413021" y="1274862"/>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Eixos estratègics de la política energètica catalana</a:t>
            </a:r>
            <a:endParaRPr lang="ca-ES" sz="2000" b="1" dirty="0">
              <a:solidFill>
                <a:srgbClr val="B80000"/>
              </a:solidFill>
              <a:latin typeface="Arial" pitchFamily="34" charset="0"/>
              <a:cs typeface="Arial" pitchFamily="34"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795260" y="835342"/>
            <a:ext cx="1694974" cy="15932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4. LA POLÍTICA ENERGÈTICA DE CATALUNYA</a:t>
            </a:r>
            <a:endParaRPr lang="ca-ES" sz="2000" b="1" kern="0" dirty="0">
              <a:solidFill>
                <a:srgbClr val="C00000"/>
              </a:solidFill>
              <a:latin typeface="+mn-lt"/>
              <a:ea typeface="+mj-ea"/>
              <a:cs typeface="Helvetica" pitchFamily="34" charset="0"/>
            </a:endParaRPr>
          </a:p>
        </p:txBody>
      </p:sp>
      <p:sp>
        <p:nvSpPr>
          <p:cNvPr id="7" name="6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3660465847"/>
      </p:ext>
    </p:extLst>
  </p:cSld>
  <p:clrMapOvr>
    <a:masterClrMapping/>
  </p:clrMapOvr>
  <p:transition spd="med">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ángulo 16"/>
          <p:cNvSpPr>
            <a:spLocks noChangeArrowheads="1"/>
          </p:cNvSpPr>
          <p:nvPr/>
        </p:nvSpPr>
        <p:spPr bwMode="auto">
          <a:xfrm>
            <a:off x="589570" y="2523595"/>
            <a:ext cx="8824253" cy="3046988"/>
          </a:xfrm>
          <a:prstGeom prst="rect">
            <a:avLst/>
          </a:prstGeom>
          <a:noFill/>
          <a:ln w="9525">
            <a:noFill/>
            <a:miter lim="800000"/>
            <a:headEnd/>
            <a:tailEnd/>
          </a:ln>
        </p:spPr>
        <p:txBody>
          <a:bodyPr wrap="square">
            <a:spAutoFit/>
          </a:bodyPr>
          <a:lstStyle/>
          <a:p>
            <a:pPr algn="just"/>
            <a:r>
              <a:rPr lang="ca-ES" sz="1600" dirty="0" smtClean="0"/>
              <a:t>Impulsar </a:t>
            </a:r>
            <a:r>
              <a:rPr lang="ca-ES" sz="1600" dirty="0"/>
              <a:t>fonamentalment les tecnologies de </a:t>
            </a:r>
            <a:r>
              <a:rPr lang="ca-ES" sz="1600" b="1" dirty="0"/>
              <a:t>generació elèctrica eòlica i solar fotovoltaica </a:t>
            </a:r>
            <a:r>
              <a:rPr lang="ca-ES" sz="1600" dirty="0"/>
              <a:t>i mantenir la </a:t>
            </a:r>
            <a:r>
              <a:rPr lang="ca-ES" sz="1600" b="1" dirty="0"/>
              <a:t>generació </a:t>
            </a:r>
            <a:r>
              <a:rPr lang="ca-ES" sz="1600" b="1" dirty="0" smtClean="0"/>
              <a:t>hidroelèctrica</a:t>
            </a:r>
          </a:p>
          <a:p>
            <a:pPr algn="just"/>
            <a:endParaRPr lang="ca-ES" sz="1600" dirty="0"/>
          </a:p>
          <a:p>
            <a:pPr algn="just"/>
            <a:r>
              <a:rPr lang="ca-ES" sz="1600" dirty="0" smtClean="0"/>
              <a:t>Impulsar </a:t>
            </a:r>
            <a:r>
              <a:rPr lang="ca-ES" sz="1600" dirty="0"/>
              <a:t>la utilització energètica de </a:t>
            </a:r>
            <a:r>
              <a:rPr lang="ca-ES" sz="1600" b="1" dirty="0"/>
              <a:t>biomassa forestal</a:t>
            </a:r>
            <a:r>
              <a:rPr lang="ca-ES" sz="1600" dirty="0"/>
              <a:t>, preservar la </a:t>
            </a:r>
            <a:r>
              <a:rPr lang="ca-ES" sz="1600" dirty="0" err="1"/>
              <a:t>multifuncionalitat</a:t>
            </a:r>
            <a:r>
              <a:rPr lang="ca-ES" sz="1600" dirty="0"/>
              <a:t> dels boscos i la seva funció </a:t>
            </a:r>
            <a:r>
              <a:rPr lang="ca-ES" sz="1600" dirty="0" smtClean="0"/>
              <a:t>ecològica</a:t>
            </a:r>
          </a:p>
          <a:p>
            <a:pPr algn="just"/>
            <a:endParaRPr lang="ca-ES" sz="1600" dirty="0"/>
          </a:p>
          <a:p>
            <a:pPr algn="just"/>
            <a:r>
              <a:rPr lang="ca-ES" sz="1600" dirty="0" smtClean="0"/>
              <a:t>Impulsar </a:t>
            </a:r>
            <a:r>
              <a:rPr lang="ca-ES" sz="1600" dirty="0"/>
              <a:t>la utilització de </a:t>
            </a:r>
            <a:r>
              <a:rPr lang="ca-ES" sz="1600" b="1" dirty="0"/>
              <a:t>l’energia </a:t>
            </a:r>
            <a:r>
              <a:rPr lang="ca-ES" sz="1600" b="1" dirty="0" smtClean="0"/>
              <a:t>solar i </a:t>
            </a:r>
            <a:r>
              <a:rPr lang="ca-ES" sz="1600" b="1" dirty="0"/>
              <a:t>la </a:t>
            </a:r>
            <a:r>
              <a:rPr lang="ca-ES" sz="1600" b="1" dirty="0" smtClean="0"/>
              <a:t>geotèrmia </a:t>
            </a:r>
            <a:r>
              <a:rPr lang="ca-ES" sz="1600" dirty="0" smtClean="0"/>
              <a:t>per a usos tèrmics, </a:t>
            </a:r>
            <a:r>
              <a:rPr lang="ca-ES" sz="1600" b="1" dirty="0" smtClean="0"/>
              <a:t>el biogàs </a:t>
            </a:r>
            <a:r>
              <a:rPr lang="ca-ES" sz="1600" b="1" dirty="0"/>
              <a:t>i els biocarburants de segona </a:t>
            </a:r>
            <a:r>
              <a:rPr lang="ca-ES" sz="1600" b="1" dirty="0" smtClean="0"/>
              <a:t>generació</a:t>
            </a:r>
          </a:p>
          <a:p>
            <a:pPr algn="just"/>
            <a:endParaRPr lang="ca-ES" sz="1600" dirty="0"/>
          </a:p>
          <a:p>
            <a:pPr algn="just"/>
            <a:r>
              <a:rPr lang="ca-ES" sz="1600" dirty="0" smtClean="0"/>
              <a:t>Aprofitar </a:t>
            </a:r>
            <a:r>
              <a:rPr lang="ca-ES" sz="1600" dirty="0"/>
              <a:t>el potencial del </a:t>
            </a:r>
            <a:r>
              <a:rPr lang="ca-ES" sz="1600" b="1" dirty="0"/>
              <a:t>món rural </a:t>
            </a:r>
            <a:r>
              <a:rPr lang="ca-ES" sz="1600" dirty="0"/>
              <a:t>per produir energies renovables i dinamitzar l’economia </a:t>
            </a:r>
            <a:r>
              <a:rPr lang="ca-ES" sz="1600" dirty="0" smtClean="0"/>
              <a:t>local</a:t>
            </a:r>
          </a:p>
          <a:p>
            <a:pPr algn="just"/>
            <a:endParaRPr lang="ca-ES" sz="1600" dirty="0"/>
          </a:p>
        </p:txBody>
      </p:sp>
      <p:sp>
        <p:nvSpPr>
          <p:cNvPr id="6" name="Text Box 3"/>
          <p:cNvSpPr txBox="1">
            <a:spLocks noChangeArrowheads="1"/>
          </p:cNvSpPr>
          <p:nvPr/>
        </p:nvSpPr>
        <p:spPr bwMode="auto">
          <a:xfrm>
            <a:off x="413021" y="1274862"/>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Eixos estratègics de la política energètica catalana</a:t>
            </a:r>
            <a:endParaRPr lang="ca-ES" sz="2000" b="1" dirty="0">
              <a:solidFill>
                <a:srgbClr val="B80000"/>
              </a:solidFill>
              <a:latin typeface="Arial" pitchFamily="34" charset="0"/>
              <a:cs typeface="Arial" pitchFamily="34" charset="0"/>
            </a:endParaRPr>
          </a:p>
        </p:txBody>
      </p:sp>
      <p:sp>
        <p:nvSpPr>
          <p:cNvPr id="8" name="10 CuadroTexto"/>
          <p:cNvSpPr txBox="1">
            <a:spLocks noChangeArrowheads="1"/>
          </p:cNvSpPr>
          <p:nvPr/>
        </p:nvSpPr>
        <p:spPr bwMode="auto">
          <a:xfrm>
            <a:off x="434533" y="1622425"/>
            <a:ext cx="7443268" cy="707886"/>
          </a:xfrm>
          <a:prstGeom prst="rect">
            <a:avLst/>
          </a:prstGeom>
          <a:noFill/>
          <a:ln w="9525">
            <a:noFill/>
            <a:miter lim="800000"/>
            <a:headEnd/>
            <a:tailEnd/>
          </a:ln>
        </p:spPr>
        <p:txBody>
          <a:bodyPr wrap="square">
            <a:spAutoFit/>
          </a:bodyPr>
          <a:lstStyle/>
          <a:p>
            <a:r>
              <a:rPr lang="ca-ES" sz="2000" b="1" dirty="0" smtClean="0"/>
              <a:t>4.- Aconseguir </a:t>
            </a:r>
            <a:r>
              <a:rPr lang="ca-ES" sz="2000" b="1" dirty="0"/>
              <a:t>un model energètic 100% renovable </a:t>
            </a:r>
            <a:r>
              <a:rPr lang="ca-ES" sz="2000" b="1" dirty="0" smtClean="0"/>
              <a:t>desitjablement a l’horitzó 2050 (2/2)</a:t>
            </a:r>
            <a:endParaRPr lang="ca-ES" sz="2000" b="1"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77801" y="836770"/>
            <a:ext cx="1584607" cy="157130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4. LA POLÍTICA ENERGÈTICA DE CATALUNYA</a:t>
            </a:r>
            <a:endParaRPr lang="ca-ES" sz="2000" b="1" kern="0" dirty="0">
              <a:solidFill>
                <a:srgbClr val="C00000"/>
              </a:solidFill>
              <a:latin typeface="+mn-lt"/>
              <a:ea typeface="+mj-ea"/>
              <a:cs typeface="Helvetica" pitchFamily="34" charset="0"/>
            </a:endParaRPr>
          </a:p>
        </p:txBody>
      </p:sp>
      <p:sp>
        <p:nvSpPr>
          <p:cNvPr id="7" name="6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3481913901"/>
      </p:ext>
    </p:extLst>
  </p:cSld>
  <p:clrMapOvr>
    <a:masterClrMapping/>
  </p:clrMapOvr>
  <p:transition spd="med">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ángulo 15"/>
          <p:cNvSpPr>
            <a:spLocks noChangeArrowheads="1"/>
          </p:cNvSpPr>
          <p:nvPr/>
        </p:nvSpPr>
        <p:spPr bwMode="auto">
          <a:xfrm>
            <a:off x="630510" y="2413536"/>
            <a:ext cx="8664886" cy="4031873"/>
          </a:xfrm>
          <a:prstGeom prst="rect">
            <a:avLst/>
          </a:prstGeom>
          <a:noFill/>
          <a:ln w="9525">
            <a:noFill/>
            <a:miter lim="800000"/>
            <a:headEnd/>
            <a:tailEnd/>
          </a:ln>
        </p:spPr>
        <p:txBody>
          <a:bodyPr wrap="square">
            <a:spAutoFit/>
          </a:bodyPr>
          <a:lstStyle/>
          <a:p>
            <a:pPr algn="just"/>
            <a:r>
              <a:rPr lang="ca-ES" sz="1600" b="1" dirty="0"/>
              <a:t>Impulsar l’actuació de l’IREC i altres centres de recerca catalans.</a:t>
            </a:r>
            <a:r>
              <a:rPr lang="ca-ES" sz="1600" dirty="0"/>
              <a:t> Crear un observatori de prospectiva tecnològica que defineixi el </a:t>
            </a:r>
            <a:r>
              <a:rPr lang="ca-ES" sz="1600" dirty="0" err="1"/>
              <a:t>roadmap</a:t>
            </a:r>
            <a:r>
              <a:rPr lang="ca-ES" sz="1600" dirty="0"/>
              <a:t> de la recerca a mig i llarg </a:t>
            </a:r>
            <a:r>
              <a:rPr lang="ca-ES" sz="1600" dirty="0" smtClean="0"/>
              <a:t>termini</a:t>
            </a:r>
          </a:p>
          <a:p>
            <a:pPr algn="just"/>
            <a:endParaRPr lang="ca-ES" sz="1600" dirty="0"/>
          </a:p>
          <a:p>
            <a:pPr algn="just"/>
            <a:r>
              <a:rPr lang="ca-ES" sz="1600" dirty="0" smtClean="0">
                <a:latin typeface="Helvetica" pitchFamily="34" charset="0"/>
              </a:rPr>
              <a:t>Afavorir </a:t>
            </a:r>
            <a:r>
              <a:rPr lang="ca-ES" sz="1600" dirty="0">
                <a:latin typeface="Helvetica" pitchFamily="34" charset="0"/>
              </a:rPr>
              <a:t>la recerca aplicada en </a:t>
            </a:r>
            <a:r>
              <a:rPr lang="ca-ES" sz="1600" b="1" dirty="0"/>
              <a:t>vehicles </a:t>
            </a:r>
            <a:r>
              <a:rPr lang="ca-ES" sz="1600" b="1" dirty="0" smtClean="0"/>
              <a:t>elèctrics</a:t>
            </a:r>
          </a:p>
          <a:p>
            <a:pPr algn="just"/>
            <a:endParaRPr lang="ca-ES" sz="1600" dirty="0"/>
          </a:p>
          <a:p>
            <a:pPr algn="just"/>
            <a:r>
              <a:rPr lang="ca-ES" sz="1600" dirty="0">
                <a:latin typeface="Helvetica" pitchFamily="34" charset="0"/>
              </a:rPr>
              <a:t>Recerca en sistemes d’</a:t>
            </a:r>
            <a:r>
              <a:rPr lang="ca-ES" sz="1600" b="1" dirty="0">
                <a:latin typeface="Helvetica" pitchFamily="34" charset="0"/>
              </a:rPr>
              <a:t>emmagatzematge </a:t>
            </a:r>
            <a:r>
              <a:rPr lang="ca-ES" sz="1600" b="1" dirty="0" smtClean="0">
                <a:latin typeface="Helvetica" pitchFamily="34" charset="0"/>
              </a:rPr>
              <a:t>d’energia </a:t>
            </a:r>
            <a:r>
              <a:rPr lang="ca-ES" sz="1600" dirty="0" smtClean="0">
                <a:latin typeface="Helvetica" pitchFamily="34" charset="0"/>
              </a:rPr>
              <a:t>(vehicle elèctric i autoconsum)</a:t>
            </a:r>
          </a:p>
          <a:p>
            <a:pPr algn="just"/>
            <a:endParaRPr lang="ca-ES" sz="1600" dirty="0" smtClean="0">
              <a:latin typeface="Helvetica" pitchFamily="34" charset="0"/>
            </a:endParaRPr>
          </a:p>
          <a:p>
            <a:pPr algn="just"/>
            <a:r>
              <a:rPr lang="ca-ES" sz="1600" dirty="0" smtClean="0">
                <a:latin typeface="Helvetica" pitchFamily="34" charset="0"/>
              </a:rPr>
              <a:t>Avançar </a:t>
            </a:r>
            <a:r>
              <a:rPr lang="ca-ES" sz="1600" dirty="0">
                <a:latin typeface="Helvetica" pitchFamily="34" charset="0"/>
              </a:rPr>
              <a:t>en el disseny de </a:t>
            </a:r>
            <a:r>
              <a:rPr lang="ca-ES" sz="1600" b="1" dirty="0">
                <a:latin typeface="Helvetica" pitchFamily="34" charset="0"/>
              </a:rPr>
              <a:t>xarxes elèctriques intel·ligents</a:t>
            </a:r>
            <a:r>
              <a:rPr lang="ca-ES" sz="1600" dirty="0">
                <a:latin typeface="Helvetica" pitchFamily="34" charset="0"/>
              </a:rPr>
              <a:t>: generació distribuïda, autoconsum, gestió de la demanda i emmagatzematge elèctric</a:t>
            </a:r>
          </a:p>
          <a:p>
            <a:pPr algn="just"/>
            <a:endParaRPr lang="ca-ES" sz="1600" dirty="0">
              <a:latin typeface="Helvetica" pitchFamily="34" charset="0"/>
            </a:endParaRPr>
          </a:p>
          <a:p>
            <a:pPr algn="just"/>
            <a:r>
              <a:rPr lang="ca-ES" sz="1600" dirty="0">
                <a:latin typeface="Helvetica" pitchFamily="34" charset="0"/>
              </a:rPr>
              <a:t>Articulació d’un sistema de </a:t>
            </a:r>
            <a:r>
              <a:rPr lang="ca-ES" sz="1600" b="1" dirty="0" err="1">
                <a:latin typeface="Helvetica" pitchFamily="34" charset="0"/>
              </a:rPr>
              <a:t>macrodades</a:t>
            </a:r>
            <a:r>
              <a:rPr lang="ca-ES" sz="1600" b="1" dirty="0">
                <a:latin typeface="Helvetica" pitchFamily="34" charset="0"/>
              </a:rPr>
              <a:t> energètiques </a:t>
            </a:r>
            <a:r>
              <a:rPr lang="ca-ES" sz="1600" dirty="0">
                <a:latin typeface="Helvetica" pitchFamily="34" charset="0"/>
              </a:rPr>
              <a:t>(“</a:t>
            </a:r>
            <a:r>
              <a:rPr lang="ca-ES" sz="1600" dirty="0" err="1">
                <a:latin typeface="Helvetica" pitchFamily="34" charset="0"/>
              </a:rPr>
              <a:t>big</a:t>
            </a:r>
            <a:r>
              <a:rPr lang="ca-ES" sz="1600" dirty="0">
                <a:latin typeface="Helvetica" pitchFamily="34" charset="0"/>
              </a:rPr>
              <a:t> data”)</a:t>
            </a:r>
          </a:p>
          <a:p>
            <a:pPr algn="just"/>
            <a:endParaRPr lang="ca-ES" sz="1600" dirty="0">
              <a:latin typeface="Helvetica" pitchFamily="34" charset="0"/>
            </a:endParaRPr>
          </a:p>
          <a:p>
            <a:pPr algn="just"/>
            <a:r>
              <a:rPr lang="ca-ES" sz="1600" dirty="0" err="1">
                <a:latin typeface="Helvetica" pitchFamily="34" charset="0"/>
              </a:rPr>
              <a:t>R+D+i</a:t>
            </a:r>
            <a:r>
              <a:rPr lang="ca-ES" sz="1600" dirty="0">
                <a:latin typeface="Helvetica" pitchFamily="34" charset="0"/>
              </a:rPr>
              <a:t> en </a:t>
            </a:r>
            <a:r>
              <a:rPr lang="ca-ES" sz="1600" b="1" dirty="0">
                <a:latin typeface="Helvetica" pitchFamily="34" charset="0"/>
              </a:rPr>
              <a:t>tecnologies d’estalvi i eficiència energètica i energies renovables</a:t>
            </a:r>
            <a:r>
              <a:rPr lang="ca-ES" sz="1600" dirty="0">
                <a:latin typeface="Helvetica" pitchFamily="34" charset="0"/>
              </a:rPr>
              <a:t> (per a generació elèctrica i tèrmica –solar tèrmica, biomassa,... –)</a:t>
            </a:r>
          </a:p>
          <a:p>
            <a:pPr algn="just"/>
            <a:endParaRPr lang="ca-ES" sz="1600" dirty="0">
              <a:latin typeface="Helvetica" pitchFamily="34" charset="0"/>
            </a:endParaRPr>
          </a:p>
          <a:p>
            <a:pPr algn="just"/>
            <a:r>
              <a:rPr lang="ca-ES" sz="1600" dirty="0">
                <a:latin typeface="Helvetica" pitchFamily="34" charset="0"/>
              </a:rPr>
              <a:t>Recerca en </a:t>
            </a:r>
            <a:r>
              <a:rPr lang="ca-ES" sz="1600" b="1" dirty="0">
                <a:latin typeface="Helvetica" pitchFamily="34" charset="0"/>
              </a:rPr>
              <a:t>edificació de baix consum energètic</a:t>
            </a:r>
            <a:r>
              <a:rPr lang="ca-ES" sz="1600" dirty="0">
                <a:latin typeface="Helvetica" pitchFamily="34" charset="0"/>
              </a:rPr>
              <a:t> i consum d’energia quasi </a:t>
            </a:r>
            <a:r>
              <a:rPr lang="ca-ES" sz="1600" dirty="0" smtClean="0">
                <a:latin typeface="Helvetica" pitchFamily="34" charset="0"/>
              </a:rPr>
              <a:t>nul</a:t>
            </a:r>
            <a:endParaRPr lang="ca-ES" sz="1600" dirty="0">
              <a:latin typeface="Helvetica" pitchFamily="34" charset="0"/>
            </a:endParaRPr>
          </a:p>
        </p:txBody>
      </p:sp>
      <p:sp>
        <p:nvSpPr>
          <p:cNvPr id="25607" name="9 CuadroTexto"/>
          <p:cNvSpPr txBox="1">
            <a:spLocks noChangeArrowheads="1"/>
          </p:cNvSpPr>
          <p:nvPr/>
        </p:nvSpPr>
        <p:spPr bwMode="auto">
          <a:xfrm>
            <a:off x="428070" y="1627189"/>
            <a:ext cx="7148388" cy="708025"/>
          </a:xfrm>
          <a:prstGeom prst="rect">
            <a:avLst/>
          </a:prstGeom>
          <a:noFill/>
          <a:ln w="9525">
            <a:noFill/>
            <a:miter lim="800000"/>
            <a:headEnd/>
            <a:tailEnd/>
          </a:ln>
        </p:spPr>
        <p:txBody>
          <a:bodyPr wrap="square">
            <a:spAutoFit/>
          </a:bodyPr>
          <a:lstStyle/>
          <a:p>
            <a:r>
              <a:rPr lang="es-ES" sz="2000" b="1" dirty="0" smtClean="0"/>
              <a:t>5.- Fomentar </a:t>
            </a:r>
            <a:r>
              <a:rPr lang="es-ES" sz="2000" b="1" dirty="0" err="1" smtClean="0"/>
              <a:t>l’R+D+i</a:t>
            </a:r>
            <a:r>
              <a:rPr lang="es-ES" sz="2000" b="1" dirty="0" smtClean="0"/>
              <a:t> </a:t>
            </a:r>
            <a:r>
              <a:rPr lang="es-ES" sz="2000" b="1" dirty="0" err="1"/>
              <a:t>energètica</a:t>
            </a:r>
            <a:r>
              <a:rPr lang="es-ES" sz="2000" b="1" dirty="0"/>
              <a:t> </a:t>
            </a:r>
            <a:r>
              <a:rPr lang="es-ES" sz="2000" b="1" dirty="0" err="1"/>
              <a:t>com</a:t>
            </a:r>
            <a:r>
              <a:rPr lang="es-ES" sz="2000" b="1" dirty="0"/>
              <a:t> a </a:t>
            </a:r>
            <a:r>
              <a:rPr lang="es-ES" sz="2000" b="1" dirty="0" err="1"/>
              <a:t>eina</a:t>
            </a:r>
            <a:r>
              <a:rPr lang="es-ES" sz="2000" b="1" dirty="0"/>
              <a:t> generadora de nova </a:t>
            </a:r>
            <a:r>
              <a:rPr lang="es-ES" sz="2000" b="1" dirty="0" err="1"/>
              <a:t>activitat</a:t>
            </a:r>
            <a:r>
              <a:rPr lang="es-ES" sz="2000" b="1" dirty="0"/>
              <a:t> empresarial</a:t>
            </a:r>
          </a:p>
        </p:txBody>
      </p:sp>
      <p:sp>
        <p:nvSpPr>
          <p:cNvPr id="6" name="Text Box 3"/>
          <p:cNvSpPr txBox="1">
            <a:spLocks noChangeArrowheads="1"/>
          </p:cNvSpPr>
          <p:nvPr/>
        </p:nvSpPr>
        <p:spPr bwMode="auto">
          <a:xfrm>
            <a:off x="413021" y="1274862"/>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Eixos estratègics de la política energètica catalana</a:t>
            </a:r>
            <a:endParaRPr lang="ca-ES" sz="2000" b="1" dirty="0">
              <a:solidFill>
                <a:srgbClr val="B80000"/>
              </a:solidFill>
              <a:latin typeface="Arial" pitchFamily="34" charset="0"/>
              <a:cs typeface="Arial" pitchFamily="34" charset="0"/>
            </a:endParaRP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75842" y="804269"/>
            <a:ext cx="1630107" cy="16092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4. LA POLÍTICA ENERGÈTICA DE CATALUNYA</a:t>
            </a:r>
            <a:endParaRPr lang="ca-ES" sz="2000" b="1" kern="0" dirty="0">
              <a:solidFill>
                <a:srgbClr val="C00000"/>
              </a:solidFill>
              <a:latin typeface="+mn-lt"/>
              <a:ea typeface="+mj-ea"/>
              <a:cs typeface="Helvetica" pitchFamily="34" charset="0"/>
            </a:endParaRPr>
          </a:p>
        </p:txBody>
      </p:sp>
      <p:sp>
        <p:nvSpPr>
          <p:cNvPr id="7" name="6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2460427513"/>
      </p:ext>
    </p:extLst>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6"/>
          <p:cNvSpPr>
            <a:spLocks noChangeArrowheads="1"/>
          </p:cNvSpPr>
          <p:nvPr/>
        </p:nvSpPr>
        <p:spPr bwMode="auto">
          <a:xfrm>
            <a:off x="764734" y="2469093"/>
            <a:ext cx="8288250" cy="3727450"/>
          </a:xfrm>
          <a:prstGeom prst="rect">
            <a:avLst/>
          </a:prstGeom>
          <a:noFill/>
          <a:ln w="9525">
            <a:noFill/>
            <a:miter lim="800000"/>
            <a:headEnd/>
            <a:tailEnd/>
          </a:ln>
        </p:spPr>
        <p:txBody>
          <a:bodyPr/>
          <a:lstStyle/>
          <a:p>
            <a:pPr marL="457200" indent="-457200" algn="just">
              <a:spcBef>
                <a:spcPct val="20000"/>
              </a:spcBef>
              <a:spcAft>
                <a:spcPts val="1200"/>
              </a:spcAft>
              <a:buFont typeface="Arial" pitchFamily="34" charset="0"/>
              <a:buAutoNum type="alphaLcParenR"/>
            </a:pPr>
            <a:r>
              <a:rPr lang="ca-ES" sz="1800" b="1" dirty="0" smtClean="0"/>
              <a:t>Informació, sensibilització i conscienciació social i empresarial </a:t>
            </a:r>
            <a:r>
              <a:rPr lang="ca-ES" sz="1800" dirty="0" smtClean="0"/>
              <a:t>vers els reptes energètics als que Catalunya ha de fer front</a:t>
            </a:r>
            <a:endParaRPr lang="ca-ES" sz="1800" dirty="0"/>
          </a:p>
          <a:p>
            <a:pPr marL="457200" indent="-457200" algn="just">
              <a:spcBef>
                <a:spcPct val="20000"/>
              </a:spcBef>
              <a:spcAft>
                <a:spcPts val="1200"/>
              </a:spcAft>
              <a:buFont typeface="Arial" pitchFamily="34" charset="0"/>
              <a:buAutoNum type="alphaLcParenR"/>
            </a:pPr>
            <a:r>
              <a:rPr lang="ca-ES" sz="1800" b="1" dirty="0" smtClean="0"/>
              <a:t>Formació de personal específic qualificat a partir de programes de formació en energia</a:t>
            </a:r>
          </a:p>
          <a:p>
            <a:pPr marL="449263" algn="just">
              <a:spcBef>
                <a:spcPct val="20000"/>
              </a:spcBef>
              <a:spcAft>
                <a:spcPts val="1200"/>
              </a:spcAft>
              <a:buClr>
                <a:srgbClr val="CC0033"/>
              </a:buClr>
            </a:pPr>
            <a:r>
              <a:rPr lang="ca-ES" sz="1800" dirty="0" smtClean="0"/>
              <a:t>Capacitar la població en general en el nou escenari energètic, incloent tots els nivells educatius</a:t>
            </a:r>
          </a:p>
          <a:p>
            <a:pPr marL="457200" indent="-457200" algn="just">
              <a:spcBef>
                <a:spcPct val="20000"/>
              </a:spcBef>
              <a:spcAft>
                <a:spcPts val="0"/>
              </a:spcAft>
              <a:buFont typeface="+mj-lt"/>
              <a:buAutoNum type="alphaLcParenR" startAt="3"/>
            </a:pPr>
            <a:r>
              <a:rPr lang="ca-ES" sz="1800" b="1" dirty="0" smtClean="0"/>
              <a:t>Donar a la societat un paper clau en la construcció del nou model energètic de Catalunya</a:t>
            </a:r>
          </a:p>
          <a:p>
            <a:pPr marL="449263" algn="just">
              <a:spcBef>
                <a:spcPct val="20000"/>
              </a:spcBef>
              <a:spcAft>
                <a:spcPts val="1200"/>
              </a:spcAft>
              <a:buClr>
                <a:srgbClr val="CC0033"/>
              </a:buClr>
            </a:pPr>
            <a:r>
              <a:rPr lang="ca-ES" sz="1800" dirty="0" smtClean="0"/>
              <a:t>Col·locar els ciutadans i les empreses en el centre de la reflexió.</a:t>
            </a:r>
            <a:r>
              <a:rPr lang="ca-ES" sz="1800" dirty="0"/>
              <a:t> </a:t>
            </a:r>
            <a:r>
              <a:rPr lang="ca-ES" sz="1800" dirty="0" smtClean="0"/>
              <a:t>La societat ha d’implicar-se i ser </a:t>
            </a:r>
            <a:r>
              <a:rPr lang="ca-ES" sz="1800" dirty="0" err="1" smtClean="0"/>
              <a:t>corresponsable</a:t>
            </a:r>
            <a:r>
              <a:rPr lang="ca-ES" sz="1800" dirty="0" smtClean="0"/>
              <a:t> per aconseguir els objectius fixats</a:t>
            </a:r>
            <a:endParaRPr lang="ca-ES" sz="1800" b="1" dirty="0" smtClean="0"/>
          </a:p>
        </p:txBody>
      </p:sp>
      <p:sp>
        <p:nvSpPr>
          <p:cNvPr id="27653" name="7 CuadroTexto"/>
          <p:cNvSpPr txBox="1">
            <a:spLocks noChangeArrowheads="1"/>
          </p:cNvSpPr>
          <p:nvPr/>
        </p:nvSpPr>
        <p:spPr bwMode="auto">
          <a:xfrm>
            <a:off x="437202" y="1685925"/>
            <a:ext cx="7008627" cy="707886"/>
          </a:xfrm>
          <a:prstGeom prst="rect">
            <a:avLst/>
          </a:prstGeom>
          <a:noFill/>
          <a:ln w="9525">
            <a:noFill/>
            <a:miter lim="800000"/>
            <a:headEnd/>
            <a:tailEnd/>
          </a:ln>
        </p:spPr>
        <p:txBody>
          <a:bodyPr wrap="square">
            <a:spAutoFit/>
          </a:bodyPr>
          <a:lstStyle/>
          <a:p>
            <a:r>
              <a:rPr lang="ca-ES" sz="2000" b="1" dirty="0" smtClean="0"/>
              <a:t>6.- Democratització de l’energia i participació de la societat en el nou model energètic</a:t>
            </a:r>
            <a:endParaRPr lang="ca-ES" sz="2000" b="1" dirty="0"/>
          </a:p>
        </p:txBody>
      </p:sp>
      <p:sp>
        <p:nvSpPr>
          <p:cNvPr id="6" name="Text Box 3"/>
          <p:cNvSpPr txBox="1">
            <a:spLocks noChangeArrowheads="1"/>
          </p:cNvSpPr>
          <p:nvPr/>
        </p:nvSpPr>
        <p:spPr bwMode="auto">
          <a:xfrm>
            <a:off x="413021" y="1274862"/>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Eixos estratègics de la política energètica catalana</a:t>
            </a:r>
            <a:endParaRPr lang="ca-ES" sz="2000" b="1" dirty="0">
              <a:solidFill>
                <a:srgbClr val="B80000"/>
              </a:solidFill>
              <a:latin typeface="Arial" pitchFamily="34" charset="0"/>
              <a:cs typeface="Arial" pitchFamily="34" charset="0"/>
            </a:endParaRP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913720" y="805734"/>
            <a:ext cx="1594952" cy="15880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4. LA POLÍTICA ENERGÈTICA DE CATALUNYA</a:t>
            </a:r>
            <a:endParaRPr lang="ca-ES" sz="2000" b="1" kern="0" dirty="0">
              <a:solidFill>
                <a:srgbClr val="C00000"/>
              </a:solidFill>
              <a:latin typeface="+mn-lt"/>
              <a:ea typeface="+mj-ea"/>
              <a:cs typeface="Helvetica" pitchFamily="34" charset="0"/>
            </a:endParaRPr>
          </a:p>
        </p:txBody>
      </p:sp>
      <p:sp>
        <p:nvSpPr>
          <p:cNvPr id="7" name="6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492894264"/>
      </p:ext>
    </p:extLst>
  </p:cSld>
  <p:clrMapOvr>
    <a:masterClrMapping/>
  </p:clrMapOvr>
  <p:transition spd="med">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6"/>
          <p:cNvSpPr>
            <a:spLocks noChangeArrowheads="1"/>
          </p:cNvSpPr>
          <p:nvPr/>
        </p:nvSpPr>
        <p:spPr bwMode="auto">
          <a:xfrm>
            <a:off x="351783" y="2502450"/>
            <a:ext cx="6391917" cy="1987903"/>
          </a:xfrm>
          <a:prstGeom prst="rect">
            <a:avLst/>
          </a:prstGeom>
          <a:noFill/>
          <a:ln w="9525">
            <a:noFill/>
            <a:miter lim="800000"/>
            <a:headEnd/>
            <a:tailEnd/>
          </a:ln>
        </p:spPr>
        <p:txBody>
          <a:bodyPr/>
          <a:lstStyle/>
          <a:p>
            <a:pPr marL="377825" lvl="2" indent="-285750" algn="just">
              <a:spcBef>
                <a:spcPct val="20000"/>
              </a:spcBef>
              <a:buSzPct val="130000"/>
              <a:buFont typeface="Arial" pitchFamily="34" charset="0"/>
              <a:buChar char="•"/>
            </a:pPr>
            <a:r>
              <a:rPr lang="ca-ES" sz="1800" dirty="0" smtClean="0"/>
              <a:t>Els eixos estratègics anteriors formen part del Pacte Nacional per a la Transició Energètica de Catalunya.</a:t>
            </a:r>
          </a:p>
          <a:p>
            <a:pPr marL="377825" lvl="2" indent="-285750" algn="just">
              <a:spcBef>
                <a:spcPct val="20000"/>
              </a:spcBef>
              <a:buSzPct val="130000"/>
              <a:buFont typeface="Arial" pitchFamily="34" charset="0"/>
              <a:buChar char="•"/>
            </a:pPr>
            <a:endParaRPr lang="ca-ES" sz="1800" dirty="0"/>
          </a:p>
          <a:p>
            <a:pPr marL="377825" lvl="2" indent="-285750" algn="just">
              <a:spcBef>
                <a:spcPct val="20000"/>
              </a:spcBef>
              <a:buSzPct val="130000"/>
              <a:buFont typeface="Arial" pitchFamily="34" charset="0"/>
              <a:buChar char="•"/>
            </a:pPr>
            <a:r>
              <a:rPr lang="ca-ES" sz="1800" dirty="0" smtClean="0"/>
              <a:t>El </a:t>
            </a:r>
            <a:r>
              <a:rPr lang="ca-ES" sz="1800" dirty="0"/>
              <a:t>contingut del Pacte és resultat del procés de participació amb els agents econòmics, socials i acadèmics (Taula d’Entitats</a:t>
            </a:r>
            <a:r>
              <a:rPr lang="ca-ES" sz="1800" dirty="0" smtClean="0"/>
              <a:t>).</a:t>
            </a:r>
            <a:endParaRPr lang="ca-ES" sz="1800" dirty="0"/>
          </a:p>
        </p:txBody>
      </p:sp>
      <p:sp>
        <p:nvSpPr>
          <p:cNvPr id="6" name="Text Box 3"/>
          <p:cNvSpPr txBox="1">
            <a:spLocks noChangeArrowheads="1"/>
          </p:cNvSpPr>
          <p:nvPr/>
        </p:nvSpPr>
        <p:spPr bwMode="auto">
          <a:xfrm>
            <a:off x="421185" y="1274862"/>
            <a:ext cx="6191886" cy="709005"/>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Pacte Nacional per a la Transició Energètica de Catalunya</a:t>
            </a:r>
            <a:endParaRPr lang="ca-ES" sz="2000" b="1" dirty="0">
              <a:solidFill>
                <a:srgbClr val="B80000"/>
              </a:solidFill>
              <a:latin typeface="Arial" pitchFamily="34" charset="0"/>
              <a:cs typeface="Arial" pitchFamily="34" charset="0"/>
            </a:endParaRPr>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147260" y="987874"/>
            <a:ext cx="2480134" cy="35024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Rectangle 6"/>
          <p:cNvSpPr>
            <a:spLocks noChangeArrowheads="1"/>
          </p:cNvSpPr>
          <p:nvPr/>
        </p:nvSpPr>
        <p:spPr bwMode="auto">
          <a:xfrm>
            <a:off x="351783" y="4692751"/>
            <a:ext cx="8852835" cy="3269697"/>
          </a:xfrm>
          <a:prstGeom prst="rect">
            <a:avLst/>
          </a:prstGeom>
          <a:noFill/>
          <a:ln w="9525">
            <a:noFill/>
            <a:miter lim="800000"/>
            <a:headEnd/>
            <a:tailEnd/>
          </a:ln>
        </p:spPr>
        <p:txBody>
          <a:bodyPr/>
          <a:lstStyle/>
          <a:p>
            <a:pPr marL="377825" lvl="2" indent="-285750" algn="just">
              <a:spcBef>
                <a:spcPct val="20000"/>
              </a:spcBef>
              <a:buSzPct val="130000"/>
              <a:buFont typeface="Arial" pitchFamily="34" charset="0"/>
              <a:buChar char="•"/>
            </a:pPr>
            <a:r>
              <a:rPr lang="ca-ES" sz="1800" dirty="0" smtClean="0"/>
              <a:t>Es </a:t>
            </a:r>
            <a:r>
              <a:rPr lang="ca-ES" sz="1800" dirty="0"/>
              <a:t>preveu que el Govern aprovi el Pacte abans de final d’any.</a:t>
            </a:r>
          </a:p>
          <a:p>
            <a:pPr marL="377825" lvl="2" indent="-285750" algn="just">
              <a:spcBef>
                <a:spcPct val="20000"/>
              </a:spcBef>
              <a:buSzPct val="130000"/>
              <a:buFont typeface="Arial" pitchFamily="34" charset="0"/>
              <a:buChar char="•"/>
            </a:pPr>
            <a:endParaRPr lang="ca-ES" sz="1800" dirty="0"/>
          </a:p>
          <a:p>
            <a:pPr marL="377825" lvl="2" indent="-285750" algn="just">
              <a:spcBef>
                <a:spcPct val="20000"/>
              </a:spcBef>
              <a:buSzPct val="130000"/>
              <a:buFont typeface="Arial" pitchFamily="34" charset="0"/>
              <a:buChar char="•"/>
            </a:pPr>
            <a:r>
              <a:rPr lang="ca-ES" sz="1800" dirty="0" smtClean="0"/>
              <a:t>Posteriorment, s’iniciarà </a:t>
            </a:r>
            <a:r>
              <a:rPr lang="ca-ES" sz="1800" dirty="0"/>
              <a:t>el procés de concertació amb el conjunt de partits polítics amb representació </a:t>
            </a:r>
            <a:r>
              <a:rPr lang="ca-ES" sz="1800" dirty="0" smtClean="0"/>
              <a:t>al </a:t>
            </a:r>
            <a:r>
              <a:rPr lang="ca-ES" sz="1800" dirty="0"/>
              <a:t>Parlament de Catalunya.</a:t>
            </a:r>
          </a:p>
        </p:txBody>
      </p:sp>
      <p:sp>
        <p:nvSpPr>
          <p:cNvPr id="8"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4. LA POLÍTICA ENERGÈTICA DE CATALUNYA</a:t>
            </a:r>
            <a:endParaRPr lang="ca-ES" sz="2000" b="1" kern="0" dirty="0">
              <a:solidFill>
                <a:srgbClr val="C00000"/>
              </a:solidFill>
              <a:latin typeface="+mn-lt"/>
              <a:ea typeface="+mj-ea"/>
              <a:cs typeface="Helvetica" pitchFamily="34" charset="0"/>
            </a:endParaRPr>
          </a:p>
        </p:txBody>
      </p:sp>
      <p:sp>
        <p:nvSpPr>
          <p:cNvPr id="9" name="8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3374183062"/>
      </p:ext>
    </p:extLst>
  </p:cSld>
  <p:clrMapOvr>
    <a:masterClrMapping/>
  </p:clrMapOvr>
  <p:transition spd="med">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ángulo 15"/>
          <p:cNvSpPr>
            <a:spLocks noChangeArrowheads="1"/>
          </p:cNvSpPr>
          <p:nvPr/>
        </p:nvSpPr>
        <p:spPr bwMode="auto">
          <a:xfrm>
            <a:off x="235131" y="2259073"/>
            <a:ext cx="9670869" cy="3970318"/>
          </a:xfrm>
          <a:prstGeom prst="rect">
            <a:avLst/>
          </a:prstGeom>
          <a:noFill/>
          <a:ln w="9525">
            <a:noFill/>
            <a:miter lim="800000"/>
            <a:headEnd/>
            <a:tailEnd/>
          </a:ln>
        </p:spPr>
        <p:txBody>
          <a:bodyPr wrap="square">
            <a:spAutoFit/>
          </a:bodyPr>
          <a:lstStyle/>
          <a:p>
            <a:pPr marL="342900" indent="-342900">
              <a:buAutoNum type="arabicPeriod"/>
            </a:pPr>
            <a:r>
              <a:rPr lang="ca-ES" sz="1800" dirty="0" smtClean="0"/>
              <a:t>Garantir el dret fonamental d’accés a l’energia i la defensa dels drets dels consumidors</a:t>
            </a:r>
          </a:p>
          <a:p>
            <a:pPr marL="342900" indent="-342900">
              <a:buAutoNum type="arabicPeriod"/>
            </a:pPr>
            <a:endParaRPr lang="ca-ES" sz="1800" dirty="0" smtClean="0"/>
          </a:p>
          <a:p>
            <a:pPr marL="342900" indent="-342900">
              <a:buFontTx/>
              <a:buAutoNum type="arabicPeriod"/>
            </a:pPr>
            <a:r>
              <a:rPr lang="ca-ES" sz="1800" dirty="0" smtClean="0"/>
              <a:t>Garantir l’abastament energètic de Catalunya i la qualitat i fiabilitat dels subministraments</a:t>
            </a:r>
          </a:p>
          <a:p>
            <a:pPr marL="342900" indent="-342900">
              <a:buFontTx/>
              <a:buAutoNum type="arabicPeriod"/>
            </a:pPr>
            <a:endParaRPr lang="ca-ES" sz="1800" dirty="0" smtClean="0"/>
          </a:p>
          <a:p>
            <a:pPr marL="342900" indent="-342900">
              <a:buFontTx/>
              <a:buAutoNum type="arabicPeriod"/>
            </a:pPr>
            <a:r>
              <a:rPr lang="ca-ES" sz="1800" dirty="0"/>
              <a:t>Assolir el màxim nivell d’estalvi i l’eficiència </a:t>
            </a:r>
            <a:r>
              <a:rPr lang="ca-ES" sz="1800" dirty="0" smtClean="0"/>
              <a:t>energètica en l’economia i societat catalanes</a:t>
            </a:r>
            <a:endParaRPr lang="ca-ES" sz="1800" dirty="0"/>
          </a:p>
          <a:p>
            <a:pPr marL="342900" indent="-342900">
              <a:buFontTx/>
              <a:buAutoNum type="arabicPeriod"/>
            </a:pPr>
            <a:endParaRPr lang="ca-ES" sz="1800" dirty="0" smtClean="0"/>
          </a:p>
          <a:p>
            <a:pPr marL="342900" indent="-342900">
              <a:buFontTx/>
              <a:buAutoNum type="arabicPeriod"/>
            </a:pPr>
            <a:r>
              <a:rPr lang="ca-ES" sz="1800" dirty="0" smtClean="0"/>
              <a:t>Maximitzar la utilització de les fonts d’energia renovables autòctones </a:t>
            </a:r>
          </a:p>
          <a:p>
            <a:pPr marL="342900" indent="-342900">
              <a:buFontTx/>
              <a:buAutoNum type="arabicPeriod"/>
            </a:pPr>
            <a:endParaRPr lang="ca-ES" sz="1800" dirty="0" smtClean="0"/>
          </a:p>
          <a:p>
            <a:pPr marL="342900" indent="-342900">
              <a:buFontTx/>
              <a:buAutoNum type="arabicPeriod"/>
            </a:pPr>
            <a:r>
              <a:rPr lang="ca-ES" sz="1800" dirty="0" smtClean="0"/>
              <a:t>Fomentar la recerca i la innovació energètica</a:t>
            </a:r>
          </a:p>
          <a:p>
            <a:pPr marL="342900" indent="-342900">
              <a:buFontTx/>
              <a:buAutoNum type="arabicPeriod"/>
            </a:pPr>
            <a:endParaRPr lang="ca-ES" sz="1800" dirty="0"/>
          </a:p>
          <a:p>
            <a:pPr marL="342900" indent="-342900">
              <a:buFontTx/>
              <a:buAutoNum type="arabicPeriod"/>
            </a:pPr>
            <a:r>
              <a:rPr lang="ca-ES" sz="1800" dirty="0" smtClean="0"/>
              <a:t>Democratització de l’energia i participació de la societat en el nou model</a:t>
            </a:r>
          </a:p>
          <a:p>
            <a:pPr marL="342900" indent="-342900">
              <a:buFontTx/>
              <a:buAutoNum type="arabicPeriod"/>
            </a:pPr>
            <a:endParaRPr lang="ca-ES" sz="1800" dirty="0"/>
          </a:p>
          <a:p>
            <a:pPr marL="342900" indent="-342900">
              <a:buFontTx/>
              <a:buAutoNum type="arabicPeriod"/>
            </a:pPr>
            <a:r>
              <a:rPr lang="ca-ES" sz="1800" dirty="0" smtClean="0">
                <a:solidFill>
                  <a:srgbClr val="007A37"/>
                </a:solidFill>
              </a:rPr>
              <a:t>Exercir les competències plenes en matèria d’energia per part de les Institucions </a:t>
            </a:r>
            <a:r>
              <a:rPr lang="ca-ES" sz="1800" dirty="0">
                <a:solidFill>
                  <a:srgbClr val="007A37"/>
                </a:solidFill>
              </a:rPr>
              <a:t>C</a:t>
            </a:r>
            <a:r>
              <a:rPr lang="ca-ES" sz="1800" dirty="0" smtClean="0">
                <a:solidFill>
                  <a:srgbClr val="007A37"/>
                </a:solidFill>
              </a:rPr>
              <a:t>atalanes en el marc de la Unió Europea</a:t>
            </a:r>
          </a:p>
        </p:txBody>
      </p:sp>
      <p:sp>
        <p:nvSpPr>
          <p:cNvPr id="5" name="Text Box 3"/>
          <p:cNvSpPr txBox="1">
            <a:spLocks noChangeArrowheads="1"/>
          </p:cNvSpPr>
          <p:nvPr/>
        </p:nvSpPr>
        <p:spPr bwMode="auto">
          <a:xfrm>
            <a:off x="413021" y="1274862"/>
            <a:ext cx="8352928" cy="401637"/>
          </a:xfrm>
          <a:prstGeom prst="rect">
            <a:avLst/>
          </a:prstGeom>
          <a:noFill/>
          <a:ln w="9525">
            <a:noFill/>
            <a:miter lim="800000"/>
            <a:headEnd/>
            <a:tailEnd/>
          </a:ln>
        </p:spPr>
        <p:txBody>
          <a:bodyPr wrap="square" lIns="92545" tIns="46274" rIns="92545" bIns="46274">
            <a:spAutoFit/>
          </a:bodyPr>
          <a:lstStyle/>
          <a:p>
            <a:pPr defTabSz="925513" eaLnBrk="1" hangingPunct="1"/>
            <a:r>
              <a:rPr lang="ca-ES" sz="2000" b="1" dirty="0" smtClean="0">
                <a:solidFill>
                  <a:srgbClr val="B80000"/>
                </a:solidFill>
                <a:latin typeface="Arial" pitchFamily="34" charset="0"/>
                <a:cs typeface="Arial" pitchFamily="34" charset="0"/>
              </a:rPr>
              <a:t>Eixos estratègics de la política energètica catalana</a:t>
            </a:r>
            <a:endParaRPr lang="ca-ES" sz="2000" b="1" dirty="0">
              <a:solidFill>
                <a:srgbClr val="B80000"/>
              </a:solidFill>
              <a:latin typeface="Arial" pitchFamily="34" charset="0"/>
              <a:cs typeface="Arial" pitchFamily="34" charset="0"/>
            </a:endParaRPr>
          </a:p>
        </p:txBody>
      </p:sp>
      <p:sp>
        <p:nvSpPr>
          <p:cNvPr id="7"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4. LA POLÍTICA ENERGÈTICA DE CATALUNYA</a:t>
            </a:r>
            <a:endParaRPr lang="ca-ES" sz="2000" b="1" kern="0" dirty="0">
              <a:solidFill>
                <a:srgbClr val="C00000"/>
              </a:solidFill>
              <a:latin typeface="+mn-lt"/>
              <a:ea typeface="+mj-ea"/>
              <a:cs typeface="Helvetica" pitchFamily="34" charset="0"/>
            </a:endParaRPr>
          </a:p>
        </p:txBody>
      </p:sp>
      <p:sp>
        <p:nvSpPr>
          <p:cNvPr id="6" name="5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1975193951"/>
      </p:ext>
    </p:extLst>
  </p:cSld>
  <p:clrMapOvr>
    <a:masterClrMapping/>
  </p:clrMapOvr>
  <p:transition spd="med">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Marcador de contenido"/>
          <p:cNvSpPr>
            <a:spLocks noGrp="1"/>
          </p:cNvSpPr>
          <p:nvPr/>
        </p:nvSpPr>
        <p:spPr bwMode="auto">
          <a:xfrm>
            <a:off x="560513" y="1919535"/>
            <a:ext cx="8928992" cy="4523468"/>
          </a:xfrm>
          <a:prstGeom prst="rect">
            <a:avLst/>
          </a:prstGeom>
          <a:noFill/>
          <a:ln w="9525">
            <a:noFill/>
            <a:miter lim="800000"/>
            <a:headEnd/>
            <a:tailEnd/>
          </a:ln>
        </p:spPr>
        <p:txBody>
          <a:bodyPr lIns="86902" tIns="43451" rIns="86902" bIns="43451"/>
          <a:lstStyle>
            <a:lvl1pPr marL="354013" indent="-354013" algn="l" defTabSz="471488" rtl="0" eaLnBrk="0" fontAlgn="base" hangingPunct="0">
              <a:spcBef>
                <a:spcPct val="20000"/>
              </a:spcBef>
              <a:spcAft>
                <a:spcPct val="0"/>
              </a:spcAft>
              <a:buClr>
                <a:srgbClr val="C00000"/>
              </a:buClr>
              <a:buFont typeface="Arial" pitchFamily="34" charset="0"/>
              <a:buChar char="•"/>
              <a:defRPr sz="2000" kern="1200">
                <a:solidFill>
                  <a:schemeClr val="tx1"/>
                </a:solidFill>
                <a:latin typeface="Helvetica" pitchFamily="34" charset="0"/>
                <a:ea typeface="Geneva" charset="-128"/>
                <a:cs typeface="Helvetica" pitchFamily="34" charset="0"/>
              </a:defRPr>
            </a:lvl1pPr>
            <a:lvl2pPr marL="768350" indent="-295275" algn="l" defTabSz="471488" rtl="0" eaLnBrk="0" fontAlgn="base" hangingPunct="0">
              <a:spcBef>
                <a:spcPct val="20000"/>
              </a:spcBef>
              <a:spcAft>
                <a:spcPct val="0"/>
              </a:spcAft>
              <a:buClr>
                <a:srgbClr val="C00000"/>
              </a:buClr>
              <a:buFont typeface="Helvetica" pitchFamily="34" charset="0"/>
              <a:buChar char="–"/>
              <a:defRPr sz="2000" kern="1200">
                <a:solidFill>
                  <a:schemeClr val="tx1"/>
                </a:solidFill>
                <a:latin typeface="Helvetica" pitchFamily="34" charset="0"/>
                <a:ea typeface="Geneva" charset="-128"/>
                <a:cs typeface="Helvetica" pitchFamily="34" charset="0"/>
              </a:defRPr>
            </a:lvl2pPr>
            <a:lvl3pPr marL="1181100" indent="-234950" algn="l" defTabSz="471488" rtl="0" eaLnBrk="0" fontAlgn="base" hangingPunct="0">
              <a:spcBef>
                <a:spcPct val="20000"/>
              </a:spcBef>
              <a:spcAft>
                <a:spcPct val="0"/>
              </a:spcAft>
              <a:buClr>
                <a:srgbClr val="C00000"/>
              </a:buClr>
              <a:buFont typeface="Helvetica" pitchFamily="34" charset="0"/>
              <a:buChar char="–"/>
              <a:defRPr sz="2000" kern="1200">
                <a:solidFill>
                  <a:schemeClr val="tx1"/>
                </a:solidFill>
                <a:latin typeface="Helvetica" pitchFamily="34" charset="0"/>
                <a:ea typeface="Geneva" charset="-128"/>
                <a:cs typeface="Helvetica" pitchFamily="34" charset="0"/>
              </a:defRPr>
            </a:lvl3pPr>
            <a:lvl4pPr marL="1654175" indent="-234950" algn="l" defTabSz="471488" rtl="0" eaLnBrk="0" fontAlgn="base" hangingPunct="0">
              <a:spcBef>
                <a:spcPct val="20000"/>
              </a:spcBef>
              <a:spcAft>
                <a:spcPct val="0"/>
              </a:spcAft>
              <a:buClr>
                <a:srgbClr val="C00000"/>
              </a:buClr>
              <a:buFont typeface="Helvetica" pitchFamily="34" charset="0"/>
              <a:buChar char="–"/>
              <a:defRPr sz="2000" kern="1200">
                <a:solidFill>
                  <a:schemeClr val="tx1"/>
                </a:solidFill>
                <a:latin typeface="Helvetica" pitchFamily="34" charset="0"/>
                <a:ea typeface="Geneva" charset="-128"/>
                <a:cs typeface="Helvetica" pitchFamily="34" charset="0"/>
              </a:defRPr>
            </a:lvl4pPr>
            <a:lvl5pPr marL="2127250" indent="-234950" algn="l" defTabSz="471488" rtl="0" eaLnBrk="0" fontAlgn="base" hangingPunct="0">
              <a:spcBef>
                <a:spcPct val="20000"/>
              </a:spcBef>
              <a:spcAft>
                <a:spcPct val="0"/>
              </a:spcAft>
              <a:buClr>
                <a:srgbClr val="C00000"/>
              </a:buClr>
              <a:buFont typeface="Helvetica" pitchFamily="34" charset="0"/>
              <a:buChar char="–"/>
              <a:defRPr sz="2000" kern="1200">
                <a:solidFill>
                  <a:schemeClr val="tx1"/>
                </a:solidFill>
                <a:latin typeface="Helvetica" pitchFamily="34" charset="0"/>
                <a:ea typeface="Geneva" charset="-128"/>
                <a:cs typeface="Helvetica" pitchFamily="34" charset="0"/>
              </a:defRPr>
            </a:lvl5pPr>
            <a:lvl6pPr marL="2601857" indent="-236532" algn="l" defTabSz="473065" rtl="0" eaLnBrk="1" latinLnBrk="0" hangingPunct="1">
              <a:spcBef>
                <a:spcPct val="20000"/>
              </a:spcBef>
              <a:buFont typeface="Arial"/>
              <a:buChar char="•"/>
              <a:defRPr sz="2100" kern="1200">
                <a:solidFill>
                  <a:schemeClr val="tx1"/>
                </a:solidFill>
                <a:latin typeface="+mn-lt"/>
                <a:ea typeface="+mn-ea"/>
                <a:cs typeface="+mn-cs"/>
              </a:defRPr>
            </a:lvl6pPr>
            <a:lvl7pPr marL="3074921" indent="-236532" algn="l" defTabSz="473065" rtl="0" eaLnBrk="1" latinLnBrk="0" hangingPunct="1">
              <a:spcBef>
                <a:spcPct val="20000"/>
              </a:spcBef>
              <a:buFont typeface="Arial"/>
              <a:buChar char="•"/>
              <a:defRPr sz="2100" kern="1200">
                <a:solidFill>
                  <a:schemeClr val="tx1"/>
                </a:solidFill>
                <a:latin typeface="+mn-lt"/>
                <a:ea typeface="+mn-ea"/>
                <a:cs typeface="+mn-cs"/>
              </a:defRPr>
            </a:lvl7pPr>
            <a:lvl8pPr marL="3547986" indent="-236532" algn="l" defTabSz="473065" rtl="0" eaLnBrk="1" latinLnBrk="0" hangingPunct="1">
              <a:spcBef>
                <a:spcPct val="20000"/>
              </a:spcBef>
              <a:buFont typeface="Arial"/>
              <a:buChar char="•"/>
              <a:defRPr sz="2100" kern="1200">
                <a:solidFill>
                  <a:schemeClr val="tx1"/>
                </a:solidFill>
                <a:latin typeface="+mn-lt"/>
                <a:ea typeface="+mn-ea"/>
                <a:cs typeface="+mn-cs"/>
              </a:defRPr>
            </a:lvl8pPr>
            <a:lvl9pPr marL="4021051" indent="-236532" algn="l" defTabSz="473065" rtl="0" eaLnBrk="1" latinLnBrk="0" hangingPunct="1">
              <a:spcBef>
                <a:spcPct val="20000"/>
              </a:spcBef>
              <a:buFont typeface="Arial"/>
              <a:buChar char="•"/>
              <a:defRPr sz="2100" kern="1200">
                <a:solidFill>
                  <a:schemeClr val="tx1"/>
                </a:solidFill>
                <a:latin typeface="+mn-lt"/>
                <a:ea typeface="+mn-ea"/>
                <a:cs typeface="+mn-cs"/>
              </a:defRPr>
            </a:lvl9pPr>
          </a:lstStyle>
          <a:p>
            <a:pPr marL="0" indent="3175" algn="just">
              <a:buFont typeface="Arial" pitchFamily="34" charset="0"/>
              <a:buNone/>
              <a:defRPr/>
            </a:pPr>
            <a:r>
              <a:rPr lang="ca-ES" sz="1800" dirty="0" smtClean="0">
                <a:latin typeface="+mn-lt"/>
              </a:rPr>
              <a:t>Les principals estratègies específiques derivades de l’aprovació del Pla de l’Energia i Canvi Climàtic de Catalunya 2012-2020 són:</a:t>
            </a:r>
          </a:p>
          <a:p>
            <a:pPr marL="0" indent="3175" algn="just">
              <a:buFont typeface="Arial" pitchFamily="34" charset="0"/>
              <a:buNone/>
              <a:defRPr/>
            </a:pPr>
            <a:endParaRPr lang="ca-ES" sz="1800" dirty="0" smtClean="0">
              <a:latin typeface="+mn-lt"/>
            </a:endParaRPr>
          </a:p>
          <a:p>
            <a:pPr marL="266700" indent="-180975" algn="just">
              <a:defRPr/>
            </a:pPr>
            <a:r>
              <a:rPr lang="ca-ES" sz="1800" dirty="0" smtClean="0">
                <a:latin typeface="+mn-lt"/>
              </a:rPr>
              <a:t>Pla Estratègic per al Desenvolupament d’Infraestructura de Recàrrega per al Vehicle Elèctric a Catalunya 2016-2019 (PIRVEC)</a:t>
            </a:r>
          </a:p>
          <a:p>
            <a:pPr marL="266700" indent="-180975" algn="just">
              <a:defRPr/>
            </a:pPr>
            <a:endParaRPr lang="ca-ES" sz="1000" dirty="0" smtClean="0">
              <a:latin typeface="+mn-lt"/>
            </a:endParaRPr>
          </a:p>
          <a:p>
            <a:pPr marL="266700" indent="-180975" algn="just">
              <a:defRPr/>
            </a:pPr>
            <a:r>
              <a:rPr lang="ca-ES" sz="1800" dirty="0" smtClean="0">
                <a:latin typeface="+mn-lt"/>
              </a:rPr>
              <a:t>Estratègia per a promoure l’aprofitament energètic de la biomassa forestal i agrícola a Catalunya.</a:t>
            </a:r>
          </a:p>
          <a:p>
            <a:pPr marL="266700" indent="-180975" algn="just">
              <a:defRPr/>
            </a:pPr>
            <a:endParaRPr lang="ca-ES" sz="1000" dirty="0" smtClean="0">
              <a:latin typeface="+mn-lt"/>
            </a:endParaRPr>
          </a:p>
          <a:p>
            <a:pPr marL="266700" indent="-180975" algn="just">
              <a:defRPr/>
            </a:pPr>
            <a:r>
              <a:rPr lang="ca-ES" sz="1800" dirty="0" smtClean="0">
                <a:latin typeface="+mn-lt"/>
              </a:rPr>
              <a:t>Estratègia catalana per a la renovació energètica d’edificis.</a:t>
            </a:r>
          </a:p>
          <a:p>
            <a:pPr marL="266700" indent="-180975" algn="just">
              <a:defRPr/>
            </a:pPr>
            <a:endParaRPr lang="ca-ES" sz="1000" dirty="0" smtClean="0">
              <a:latin typeface="+mn-lt"/>
            </a:endParaRPr>
          </a:p>
          <a:p>
            <a:pPr marL="266700" indent="-180975" algn="just">
              <a:defRPr/>
            </a:pPr>
            <a:r>
              <a:rPr lang="ca-ES" sz="1800" dirty="0" smtClean="0">
                <a:latin typeface="+mn-lt"/>
              </a:rPr>
              <a:t>Pla d’estalvi i eficiència energètica en els edificis i equipaments de la Generalitat de Catalunya.</a:t>
            </a:r>
          </a:p>
          <a:p>
            <a:pPr marL="266700" indent="-180975" algn="just">
              <a:defRPr/>
            </a:pPr>
            <a:endParaRPr lang="ca-ES" sz="1000" dirty="0" smtClean="0">
              <a:latin typeface="+mn-lt"/>
            </a:endParaRPr>
          </a:p>
          <a:p>
            <a:pPr marL="266700" indent="-180975" algn="just">
              <a:defRPr/>
            </a:pPr>
            <a:r>
              <a:rPr lang="ca-ES" sz="1800" dirty="0" smtClean="0">
                <a:latin typeface="+mn-lt"/>
              </a:rPr>
              <a:t>Pla d’Acció d’Eficiència Energètica a la Indústria de Catalunya.</a:t>
            </a:r>
          </a:p>
        </p:txBody>
      </p:sp>
      <p:sp>
        <p:nvSpPr>
          <p:cNvPr id="8" name="7 CuadroTexto"/>
          <p:cNvSpPr txBox="1">
            <a:spLocks noChangeArrowheads="1"/>
          </p:cNvSpPr>
          <p:nvPr/>
        </p:nvSpPr>
        <p:spPr bwMode="auto">
          <a:xfrm>
            <a:off x="560512" y="1379636"/>
            <a:ext cx="8893175" cy="369332"/>
          </a:xfrm>
          <a:prstGeom prst="rect">
            <a:avLst/>
          </a:prstGeom>
          <a:noFill/>
          <a:ln w="9525">
            <a:noFill/>
            <a:miter lim="800000"/>
            <a:headEnd/>
            <a:tailEnd/>
          </a:ln>
        </p:spPr>
        <p:txBody>
          <a:bodyPr>
            <a:spAutoFit/>
          </a:bodyPr>
          <a:lstStyle/>
          <a:p>
            <a:pPr algn="just">
              <a:defRPr/>
            </a:pPr>
            <a:r>
              <a:rPr lang="ca-ES" altLang="es-ES" sz="1800" b="1" dirty="0" smtClean="0"/>
              <a:t>Estratègies específiques</a:t>
            </a:r>
          </a:p>
        </p:txBody>
      </p:sp>
      <p:sp>
        <p:nvSpPr>
          <p:cNvPr id="5" name="2 Título"/>
          <p:cNvSpPr txBox="1">
            <a:spLocks/>
          </p:cNvSpPr>
          <p:nvPr/>
        </p:nvSpPr>
        <p:spPr bwMode="auto">
          <a:xfrm>
            <a:off x="416190" y="738189"/>
            <a:ext cx="9211204" cy="458787"/>
          </a:xfrm>
          <a:prstGeom prst="rect">
            <a:avLst/>
          </a:prstGeom>
          <a:noFill/>
          <a:ln>
            <a:miter lim="800000"/>
            <a:headEnd/>
            <a:tailEnd/>
          </a:ln>
        </p:spPr>
        <p:txBody>
          <a:bodyPr lIns="83988" tIns="41994" rIns="83988" bIns="41994"/>
          <a:lstStyle/>
          <a:p>
            <a:pPr>
              <a:defRPr/>
            </a:pPr>
            <a:r>
              <a:rPr lang="ca-ES" sz="2000" b="1" kern="0" dirty="0" smtClean="0">
                <a:solidFill>
                  <a:srgbClr val="C00000"/>
                </a:solidFill>
                <a:latin typeface="+mn-lt"/>
                <a:ea typeface="+mj-ea"/>
                <a:cs typeface="Helvetica" pitchFamily="34" charset="0"/>
              </a:rPr>
              <a:t>4. LA POLÍTICA ENERGÈTICA DE CATALUNYA</a:t>
            </a:r>
            <a:endParaRPr lang="ca-ES" sz="2000" b="1" kern="0" dirty="0">
              <a:solidFill>
                <a:srgbClr val="C00000"/>
              </a:solidFill>
              <a:latin typeface="+mn-lt"/>
              <a:ea typeface="+mj-ea"/>
              <a:cs typeface="Helvetica" pitchFamily="34" charset="0"/>
            </a:endParaRPr>
          </a:p>
        </p:txBody>
      </p:sp>
      <p:sp>
        <p:nvSpPr>
          <p:cNvPr id="6" name="5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CuadroTexto"/>
          <p:cNvSpPr txBox="1"/>
          <p:nvPr/>
        </p:nvSpPr>
        <p:spPr>
          <a:xfrm>
            <a:off x="1189534" y="2794863"/>
            <a:ext cx="7488832" cy="723275"/>
          </a:xfrm>
          <a:prstGeom prst="rect">
            <a:avLst/>
          </a:prstGeom>
          <a:noFill/>
        </p:spPr>
        <p:txBody>
          <a:bodyPr wrap="square" rtlCol="0">
            <a:spAutoFit/>
          </a:bodyPr>
          <a:lstStyle/>
          <a:p>
            <a:pPr algn="ctr"/>
            <a:r>
              <a:rPr lang="ca-ES" b="1" dirty="0" smtClean="0">
                <a:solidFill>
                  <a:srgbClr val="C00000"/>
                </a:solidFill>
              </a:rPr>
              <a:t>Gràcies per la seva atenció</a:t>
            </a:r>
            <a:endParaRPr lang="ca-ES" b="1" dirty="0">
              <a:solidFill>
                <a:srgbClr val="C00000"/>
              </a:solidFill>
            </a:endParaRPr>
          </a:p>
        </p:txBody>
      </p:sp>
      <p:sp>
        <p:nvSpPr>
          <p:cNvPr id="3" name="2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4"/>
          <p:cNvSpPr txBox="1">
            <a:spLocks/>
          </p:cNvSpPr>
          <p:nvPr/>
        </p:nvSpPr>
        <p:spPr bwMode="auto">
          <a:xfrm>
            <a:off x="3152800" y="5167486"/>
            <a:ext cx="6180576" cy="518939"/>
          </a:xfrm>
          <a:prstGeom prst="rect">
            <a:avLst/>
          </a:prstGeom>
          <a:noFill/>
          <a:ln>
            <a:miter lim="800000"/>
            <a:headEnd/>
            <a:tailEnd/>
          </a:ln>
        </p:spPr>
        <p:txBody>
          <a:bodyPr/>
          <a:lstStyle/>
          <a:p>
            <a:pPr algn="r">
              <a:defRPr/>
            </a:pPr>
            <a:r>
              <a:rPr lang="ca-ES" sz="2800" b="1" kern="0" dirty="0">
                <a:solidFill>
                  <a:srgbClr val="C00000"/>
                </a:solidFill>
                <a:latin typeface="Helvetica" pitchFamily="34" charset="0"/>
                <a:ea typeface="+mj-ea"/>
                <a:cs typeface="+mj-cs"/>
              </a:rPr>
              <a:t>1</a:t>
            </a:r>
            <a:r>
              <a:rPr lang="ca-ES" sz="2800" b="1" kern="0" dirty="0" smtClean="0">
                <a:solidFill>
                  <a:srgbClr val="C00000"/>
                </a:solidFill>
                <a:latin typeface="Helvetica" pitchFamily="34" charset="0"/>
                <a:ea typeface="+mj-ea"/>
                <a:cs typeface="+mj-cs"/>
              </a:rPr>
              <a:t>.- Model energètic actual</a:t>
            </a:r>
            <a:endParaRPr lang="ca-ES" sz="2800" b="1" kern="0" dirty="0">
              <a:solidFill>
                <a:srgbClr val="C00000"/>
              </a:solidFill>
              <a:latin typeface="+mj-lt"/>
              <a:ea typeface="+mj-ea"/>
              <a:cs typeface="+mj-cs"/>
            </a:endParaRPr>
          </a:p>
        </p:txBody>
      </p:sp>
      <p:sp>
        <p:nvSpPr>
          <p:cNvPr id="3" name="2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4016896" y="6165304"/>
            <a:ext cx="5616624" cy="261610"/>
          </a:xfrm>
          <a:prstGeom prst="rect">
            <a:avLst/>
          </a:prstGeom>
        </p:spPr>
        <p:txBody>
          <a:bodyPr wrap="square">
            <a:spAutoFit/>
          </a:bodyPr>
          <a:lstStyle/>
          <a:p>
            <a:pPr algn="r"/>
            <a:r>
              <a:rPr lang="ca-ES" sz="1100" dirty="0" smtClean="0">
                <a:latin typeface="Helvetica" pitchFamily="34" charset="0"/>
                <a:cs typeface="Helvetica" pitchFamily="34" charset="0"/>
              </a:rPr>
              <a:t>Font: </a:t>
            </a:r>
            <a:r>
              <a:rPr lang="ca-ES" sz="1100" dirty="0" err="1" smtClean="0">
                <a:latin typeface="Helvetica" pitchFamily="34" charset="0"/>
                <a:cs typeface="Helvetica" pitchFamily="34" charset="0"/>
              </a:rPr>
              <a:t>Key</a:t>
            </a:r>
            <a:r>
              <a:rPr lang="ca-ES" sz="1100" dirty="0" smtClean="0">
                <a:latin typeface="Helvetica" pitchFamily="34" charset="0"/>
                <a:cs typeface="Helvetica" pitchFamily="34" charset="0"/>
              </a:rPr>
              <a:t> </a:t>
            </a:r>
            <a:r>
              <a:rPr lang="ca-ES" sz="1100" dirty="0" err="1" smtClean="0">
                <a:latin typeface="Helvetica" pitchFamily="34" charset="0"/>
                <a:cs typeface="Helvetica" pitchFamily="34" charset="0"/>
              </a:rPr>
              <a:t>World</a:t>
            </a:r>
            <a:r>
              <a:rPr lang="ca-ES" sz="1100" dirty="0" smtClean="0">
                <a:latin typeface="Helvetica" pitchFamily="34" charset="0"/>
                <a:cs typeface="Helvetica" pitchFamily="34" charset="0"/>
              </a:rPr>
              <a:t> Energy </a:t>
            </a:r>
            <a:r>
              <a:rPr lang="ca-ES" sz="1100" dirty="0" err="1" smtClean="0">
                <a:latin typeface="Helvetica" pitchFamily="34" charset="0"/>
                <a:cs typeface="Helvetica" pitchFamily="34" charset="0"/>
              </a:rPr>
              <a:t>Statistics</a:t>
            </a:r>
            <a:r>
              <a:rPr lang="ca-ES" sz="1100" dirty="0" smtClean="0">
                <a:latin typeface="Helvetica" pitchFamily="34" charset="0"/>
                <a:cs typeface="Helvetica" pitchFamily="34" charset="0"/>
              </a:rPr>
              <a:t> 2016, Agència Internacional de l’Energia</a:t>
            </a:r>
            <a:endParaRPr lang="ca-ES" sz="1100" dirty="0">
              <a:latin typeface="Helvetica" pitchFamily="34" charset="0"/>
              <a:cs typeface="Helvetica" pitchFamily="34" charset="0"/>
            </a:endParaRPr>
          </a:p>
        </p:txBody>
      </p:sp>
      <p:sp>
        <p:nvSpPr>
          <p:cNvPr id="6" name="5 Rectángulo"/>
          <p:cNvSpPr/>
          <p:nvPr/>
        </p:nvSpPr>
        <p:spPr>
          <a:xfrm>
            <a:off x="767011" y="1083338"/>
            <a:ext cx="8424936" cy="400110"/>
          </a:xfrm>
          <a:prstGeom prst="rect">
            <a:avLst/>
          </a:prstGeom>
        </p:spPr>
        <p:txBody>
          <a:bodyPr wrap="square">
            <a:spAutoFit/>
          </a:bodyPr>
          <a:lstStyle/>
          <a:p>
            <a:pPr lvl="0"/>
            <a:r>
              <a:rPr lang="ca-ES" sz="2000" b="1" dirty="0">
                <a:solidFill>
                  <a:srgbClr val="B80000"/>
                </a:solidFill>
              </a:rPr>
              <a:t>M</a:t>
            </a:r>
            <a:r>
              <a:rPr lang="ca-ES" sz="2000" b="1" dirty="0" smtClean="0">
                <a:solidFill>
                  <a:srgbClr val="B80000"/>
                </a:solidFill>
              </a:rPr>
              <a:t>ercat energètic mundial</a:t>
            </a:r>
          </a:p>
        </p:txBody>
      </p:sp>
      <p:sp>
        <p:nvSpPr>
          <p:cNvPr id="7" name="6 Rectángulo"/>
          <p:cNvSpPr/>
          <p:nvPr/>
        </p:nvSpPr>
        <p:spPr>
          <a:xfrm>
            <a:off x="4232920" y="1556793"/>
            <a:ext cx="5328592" cy="646331"/>
          </a:xfrm>
          <a:prstGeom prst="rect">
            <a:avLst/>
          </a:prstGeom>
        </p:spPr>
        <p:txBody>
          <a:bodyPr wrap="square">
            <a:spAutoFit/>
          </a:bodyPr>
          <a:lstStyle/>
          <a:p>
            <a:pPr algn="ctr"/>
            <a:r>
              <a:rPr lang="ca-ES" sz="1800" b="1" dirty="0" smtClean="0">
                <a:latin typeface="+mn-lt"/>
                <a:cs typeface="Helvetica" pitchFamily="34" charset="0"/>
              </a:rPr>
              <a:t>Evolució del consum d’energia primària mundial per font d’energia (milions de tep)</a:t>
            </a:r>
            <a:endParaRPr lang="ca-ES" sz="1800" b="1" dirty="0">
              <a:latin typeface="+mn-lt"/>
              <a:cs typeface="Helvetica" pitchFamily="34" charset="0"/>
            </a:endParaRPr>
          </a:p>
        </p:txBody>
      </p:sp>
      <p:sp>
        <p:nvSpPr>
          <p:cNvPr id="8" name="7 Rectángulo"/>
          <p:cNvSpPr/>
          <p:nvPr/>
        </p:nvSpPr>
        <p:spPr>
          <a:xfrm>
            <a:off x="704528" y="1556794"/>
            <a:ext cx="3024336" cy="646331"/>
          </a:xfrm>
          <a:prstGeom prst="rect">
            <a:avLst/>
          </a:prstGeom>
        </p:spPr>
        <p:txBody>
          <a:bodyPr wrap="square">
            <a:spAutoFit/>
          </a:bodyPr>
          <a:lstStyle/>
          <a:p>
            <a:pPr algn="ctr"/>
            <a:r>
              <a:rPr lang="ca-ES" sz="1800" b="1" dirty="0" smtClean="0">
                <a:latin typeface="+mn-lt"/>
                <a:cs typeface="Helvetica" pitchFamily="34" charset="0"/>
              </a:rPr>
              <a:t>Consum d’energia primària mundial </a:t>
            </a:r>
            <a:endParaRPr lang="ca-ES" sz="1800" dirty="0">
              <a:latin typeface="+mn-lt"/>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232919" y="2564904"/>
            <a:ext cx="5461371" cy="30072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4996" y="2564904"/>
            <a:ext cx="3771900" cy="3533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934256" y="2227618"/>
            <a:ext cx="714375" cy="4000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8 Rectángulo"/>
          <p:cNvSpPr/>
          <p:nvPr/>
        </p:nvSpPr>
        <p:spPr>
          <a:xfrm>
            <a:off x="735513" y="683228"/>
            <a:ext cx="8424936" cy="400110"/>
          </a:xfrm>
          <a:prstGeom prst="rect">
            <a:avLst/>
          </a:prstGeom>
        </p:spPr>
        <p:txBody>
          <a:bodyPr wrap="square">
            <a:spAutoFit/>
          </a:bodyPr>
          <a:lstStyle/>
          <a:p>
            <a:pPr lvl="0"/>
            <a:r>
              <a:rPr lang="ca-ES" sz="2000" b="1" dirty="0" smtClean="0">
                <a:solidFill>
                  <a:srgbClr val="B80000"/>
                </a:solidFill>
              </a:rPr>
              <a:t>1. MODEL ENERGÈTIC ACTUAL</a:t>
            </a:r>
          </a:p>
        </p:txBody>
      </p:sp>
      <p:sp>
        <p:nvSpPr>
          <p:cNvPr id="10" name="9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390094861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Rectángulo"/>
          <p:cNvSpPr/>
          <p:nvPr/>
        </p:nvSpPr>
        <p:spPr>
          <a:xfrm>
            <a:off x="4251325" y="1501725"/>
            <a:ext cx="5365750" cy="646331"/>
          </a:xfrm>
          <a:prstGeom prst="rect">
            <a:avLst/>
          </a:prstGeom>
        </p:spPr>
        <p:txBody>
          <a:bodyPr wrap="square">
            <a:spAutoFit/>
          </a:bodyPr>
          <a:lstStyle/>
          <a:p>
            <a:pPr algn="ctr"/>
            <a:r>
              <a:rPr lang="ca-ES" sz="1800" b="1" dirty="0" smtClean="0">
                <a:latin typeface="+mn-lt"/>
                <a:cs typeface="Helvetica" pitchFamily="34" charset="0"/>
              </a:rPr>
              <a:t>Evolució del consum d’energia primària mundial per regions (milions de tep)</a:t>
            </a:r>
            <a:endParaRPr lang="ca-ES" sz="1800" b="1" dirty="0">
              <a:latin typeface="+mn-lt"/>
              <a:cs typeface="Helvetica" pitchFamily="34" charset="0"/>
            </a:endParaRPr>
          </a:p>
        </p:txBody>
      </p:sp>
      <p:sp>
        <p:nvSpPr>
          <p:cNvPr id="11" name="10 Rectángulo"/>
          <p:cNvSpPr/>
          <p:nvPr/>
        </p:nvSpPr>
        <p:spPr>
          <a:xfrm>
            <a:off x="704528" y="1511250"/>
            <a:ext cx="3024336" cy="646331"/>
          </a:xfrm>
          <a:prstGeom prst="rect">
            <a:avLst/>
          </a:prstGeom>
        </p:spPr>
        <p:txBody>
          <a:bodyPr wrap="square">
            <a:spAutoFit/>
          </a:bodyPr>
          <a:lstStyle/>
          <a:p>
            <a:pPr algn="ctr"/>
            <a:r>
              <a:rPr lang="ca-ES" sz="1800" b="1" dirty="0" smtClean="0">
                <a:latin typeface="+mn-lt"/>
                <a:cs typeface="Helvetica" pitchFamily="34" charset="0"/>
              </a:rPr>
              <a:t>Consum d’energia primària mundial </a:t>
            </a:r>
            <a:endParaRPr lang="ca-ES" sz="1800" dirty="0">
              <a:latin typeface="+mn-lt"/>
            </a:endParaRPr>
          </a:p>
        </p:txBody>
      </p:sp>
      <p:sp>
        <p:nvSpPr>
          <p:cNvPr id="12" name="11 Rectángulo"/>
          <p:cNvSpPr/>
          <p:nvPr/>
        </p:nvSpPr>
        <p:spPr>
          <a:xfrm>
            <a:off x="4016896" y="6165304"/>
            <a:ext cx="5616624" cy="261610"/>
          </a:xfrm>
          <a:prstGeom prst="rect">
            <a:avLst/>
          </a:prstGeom>
        </p:spPr>
        <p:txBody>
          <a:bodyPr wrap="square">
            <a:spAutoFit/>
          </a:bodyPr>
          <a:lstStyle/>
          <a:p>
            <a:pPr algn="r"/>
            <a:r>
              <a:rPr lang="ca-ES" sz="1100" dirty="0" smtClean="0">
                <a:latin typeface="Helvetica" pitchFamily="34" charset="0"/>
                <a:cs typeface="Helvetica" pitchFamily="34" charset="0"/>
              </a:rPr>
              <a:t>Font: </a:t>
            </a:r>
            <a:r>
              <a:rPr lang="ca-ES" sz="1100" dirty="0" err="1" smtClean="0">
                <a:latin typeface="Helvetica" pitchFamily="34" charset="0"/>
                <a:cs typeface="Helvetica" pitchFamily="34" charset="0"/>
              </a:rPr>
              <a:t>Key</a:t>
            </a:r>
            <a:r>
              <a:rPr lang="ca-ES" sz="1100" dirty="0" smtClean="0">
                <a:latin typeface="Helvetica" pitchFamily="34" charset="0"/>
                <a:cs typeface="Helvetica" pitchFamily="34" charset="0"/>
              </a:rPr>
              <a:t> </a:t>
            </a:r>
            <a:r>
              <a:rPr lang="ca-ES" sz="1100" dirty="0" err="1" smtClean="0">
                <a:latin typeface="Helvetica" pitchFamily="34" charset="0"/>
                <a:cs typeface="Helvetica" pitchFamily="34" charset="0"/>
              </a:rPr>
              <a:t>World</a:t>
            </a:r>
            <a:r>
              <a:rPr lang="ca-ES" sz="1100" dirty="0" smtClean="0">
                <a:latin typeface="Helvetica" pitchFamily="34" charset="0"/>
                <a:cs typeface="Helvetica" pitchFamily="34" charset="0"/>
              </a:rPr>
              <a:t> Energy </a:t>
            </a:r>
            <a:r>
              <a:rPr lang="ca-ES" sz="1100" dirty="0" err="1" smtClean="0">
                <a:latin typeface="Helvetica" pitchFamily="34" charset="0"/>
                <a:cs typeface="Helvetica" pitchFamily="34" charset="0"/>
              </a:rPr>
              <a:t>Statistics</a:t>
            </a:r>
            <a:r>
              <a:rPr lang="ca-ES" sz="1100" dirty="0" smtClean="0">
                <a:latin typeface="Helvetica" pitchFamily="34" charset="0"/>
                <a:cs typeface="Helvetica" pitchFamily="34" charset="0"/>
              </a:rPr>
              <a:t> 2016, Agència Internacional de l’Energia</a:t>
            </a:r>
            <a:endParaRPr lang="ca-ES" sz="1100" dirty="0">
              <a:latin typeface="Helvetica" pitchFamily="34" charset="0"/>
              <a:cs typeface="Helvetica" pitchFamily="34"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98094" y="2778045"/>
            <a:ext cx="5635426" cy="31077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15395" y="2778045"/>
            <a:ext cx="3486948" cy="34959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795463" y="2292932"/>
            <a:ext cx="714375" cy="4000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4" name="13 Rectángulo"/>
          <p:cNvSpPr/>
          <p:nvPr/>
        </p:nvSpPr>
        <p:spPr>
          <a:xfrm>
            <a:off x="735513" y="683228"/>
            <a:ext cx="8424936" cy="400110"/>
          </a:xfrm>
          <a:prstGeom prst="rect">
            <a:avLst/>
          </a:prstGeom>
        </p:spPr>
        <p:txBody>
          <a:bodyPr wrap="square">
            <a:spAutoFit/>
          </a:bodyPr>
          <a:lstStyle/>
          <a:p>
            <a:pPr lvl="0"/>
            <a:r>
              <a:rPr lang="ca-ES" sz="2000" b="1" dirty="0" smtClean="0">
                <a:solidFill>
                  <a:srgbClr val="B80000"/>
                </a:solidFill>
              </a:rPr>
              <a:t>1. MODEL ENERGÈTIC ACTUAL</a:t>
            </a:r>
          </a:p>
        </p:txBody>
      </p:sp>
      <p:sp>
        <p:nvSpPr>
          <p:cNvPr id="15" name="14 Rectángulo"/>
          <p:cNvSpPr/>
          <p:nvPr/>
        </p:nvSpPr>
        <p:spPr>
          <a:xfrm>
            <a:off x="767011" y="1083338"/>
            <a:ext cx="8424936" cy="400110"/>
          </a:xfrm>
          <a:prstGeom prst="rect">
            <a:avLst/>
          </a:prstGeom>
        </p:spPr>
        <p:txBody>
          <a:bodyPr wrap="square">
            <a:spAutoFit/>
          </a:bodyPr>
          <a:lstStyle/>
          <a:p>
            <a:pPr lvl="0"/>
            <a:r>
              <a:rPr lang="ca-ES" sz="2000" b="1" dirty="0">
                <a:solidFill>
                  <a:srgbClr val="B80000"/>
                </a:solidFill>
              </a:rPr>
              <a:t>M</a:t>
            </a:r>
            <a:r>
              <a:rPr lang="ca-ES" sz="2000" b="1" dirty="0" smtClean="0">
                <a:solidFill>
                  <a:srgbClr val="B80000"/>
                </a:solidFill>
              </a:rPr>
              <a:t>ercat energètic mundial</a:t>
            </a:r>
          </a:p>
        </p:txBody>
      </p:sp>
      <p:sp>
        <p:nvSpPr>
          <p:cNvPr id="16" name="15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12 CuadroTexto"/>
          <p:cNvSpPr txBox="1">
            <a:spLocks noChangeArrowheads="1"/>
          </p:cNvSpPr>
          <p:nvPr/>
        </p:nvSpPr>
        <p:spPr bwMode="auto">
          <a:xfrm>
            <a:off x="785945" y="1794896"/>
            <a:ext cx="3666596" cy="369332"/>
          </a:xfrm>
          <a:prstGeom prst="rect">
            <a:avLst/>
          </a:prstGeom>
          <a:noFill/>
          <a:ln w="9525">
            <a:noFill/>
            <a:miter lim="800000"/>
            <a:headEnd/>
            <a:tailEnd/>
          </a:ln>
        </p:spPr>
        <p:txBody>
          <a:bodyPr>
            <a:spAutoFit/>
          </a:bodyPr>
          <a:lstStyle/>
          <a:p>
            <a:pPr algn="ctr"/>
            <a:r>
              <a:rPr lang="ca-ES" altLang="es-ES" sz="1800" b="1" dirty="0" smtClean="0"/>
              <a:t>Catalunya</a:t>
            </a:r>
            <a:endParaRPr lang="ca-ES" altLang="es-ES" sz="1800" b="1" dirty="0"/>
          </a:p>
        </p:txBody>
      </p:sp>
      <p:sp>
        <p:nvSpPr>
          <p:cNvPr id="18436" name="13 CuadroTexto"/>
          <p:cNvSpPr txBox="1">
            <a:spLocks noChangeArrowheads="1"/>
          </p:cNvSpPr>
          <p:nvPr/>
        </p:nvSpPr>
        <p:spPr bwMode="auto">
          <a:xfrm>
            <a:off x="5156976" y="1791781"/>
            <a:ext cx="3666596" cy="369332"/>
          </a:xfrm>
          <a:prstGeom prst="rect">
            <a:avLst/>
          </a:prstGeom>
          <a:noFill/>
          <a:ln w="9525">
            <a:noFill/>
            <a:miter lim="800000"/>
            <a:headEnd/>
            <a:tailEnd/>
          </a:ln>
        </p:spPr>
        <p:txBody>
          <a:bodyPr>
            <a:spAutoFit/>
          </a:bodyPr>
          <a:lstStyle/>
          <a:p>
            <a:pPr algn="ctr"/>
            <a:r>
              <a:rPr lang="ca-ES" altLang="es-ES" sz="1800" b="1" dirty="0" smtClean="0"/>
              <a:t>Espanya</a:t>
            </a:r>
            <a:endParaRPr lang="ca-ES" altLang="es-ES" sz="1800" b="1" dirty="0"/>
          </a:p>
        </p:txBody>
      </p:sp>
      <p:sp>
        <p:nvSpPr>
          <p:cNvPr id="15" name="2 Título"/>
          <p:cNvSpPr txBox="1">
            <a:spLocks/>
          </p:cNvSpPr>
          <p:nvPr/>
        </p:nvSpPr>
        <p:spPr bwMode="auto">
          <a:xfrm>
            <a:off x="350838" y="1498451"/>
            <a:ext cx="9211204" cy="458787"/>
          </a:xfrm>
          <a:prstGeom prst="rect">
            <a:avLst/>
          </a:prstGeom>
          <a:noFill/>
          <a:ln>
            <a:miter lim="800000"/>
            <a:headEnd/>
            <a:tailEnd/>
          </a:ln>
        </p:spPr>
        <p:txBody>
          <a:bodyPr lIns="83988" tIns="41994" rIns="83988" bIns="41994"/>
          <a:lstStyle/>
          <a:p>
            <a:pPr algn="ctr">
              <a:defRPr/>
            </a:pPr>
            <a:r>
              <a:rPr lang="ca-ES" sz="1600" b="1" kern="0" dirty="0" smtClean="0">
                <a:solidFill>
                  <a:srgbClr val="C00000"/>
                </a:solidFill>
                <a:latin typeface="Helvetica" pitchFamily="34" charset="0"/>
                <a:ea typeface="+mj-ea"/>
                <a:cs typeface="Helvetica" pitchFamily="34" charset="0"/>
              </a:rPr>
              <a:t>Consum d’energia primària. Any 2015</a:t>
            </a:r>
            <a:endParaRPr lang="ca-ES" sz="1600" b="1" kern="0" dirty="0">
              <a:solidFill>
                <a:srgbClr val="C00000"/>
              </a:solidFill>
              <a:latin typeface="Helvetica" pitchFamily="34" charset="0"/>
              <a:ea typeface="+mj-ea"/>
              <a:cs typeface="Helvetica" pitchFamily="34" charset="0"/>
            </a:endParaRPr>
          </a:p>
        </p:txBody>
      </p:sp>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7984" t="14477" r="17775" b="5013"/>
          <a:stretch/>
        </p:blipFill>
        <p:spPr bwMode="auto">
          <a:xfrm>
            <a:off x="5308071" y="2245878"/>
            <a:ext cx="3567695" cy="35496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6883" t="9584" r="18969" b="3726"/>
          <a:stretch/>
        </p:blipFill>
        <p:spPr bwMode="auto">
          <a:xfrm>
            <a:off x="585116" y="2229550"/>
            <a:ext cx="4117237" cy="35496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QuadreDeText 1"/>
          <p:cNvSpPr txBox="1"/>
          <p:nvPr/>
        </p:nvSpPr>
        <p:spPr>
          <a:xfrm>
            <a:off x="739672" y="6040339"/>
            <a:ext cx="6594569" cy="307777"/>
          </a:xfrm>
          <a:prstGeom prst="rect">
            <a:avLst/>
          </a:prstGeom>
          <a:noFill/>
        </p:spPr>
        <p:txBody>
          <a:bodyPr wrap="square" rtlCol="0">
            <a:spAutoFit/>
          </a:bodyPr>
          <a:lstStyle/>
          <a:p>
            <a:r>
              <a:rPr lang="ca-ES" sz="1400" dirty="0" smtClean="0"/>
              <a:t>Contribució del petroli en el consum d’energia primària </a:t>
            </a:r>
            <a:r>
              <a:rPr lang="ca-ES" sz="1400" u="sng" dirty="0" smtClean="0"/>
              <a:t>sense usos no energètics</a:t>
            </a:r>
            <a:r>
              <a:rPr lang="ca-ES" sz="1400" dirty="0" smtClean="0"/>
              <a:t>:</a:t>
            </a:r>
            <a:endParaRPr lang="ca-ES" sz="1400" dirty="0"/>
          </a:p>
        </p:txBody>
      </p:sp>
      <p:sp>
        <p:nvSpPr>
          <p:cNvPr id="12" name="8 Rectángulo"/>
          <p:cNvSpPr/>
          <p:nvPr/>
        </p:nvSpPr>
        <p:spPr>
          <a:xfrm>
            <a:off x="767011" y="990978"/>
            <a:ext cx="8424936" cy="400110"/>
          </a:xfrm>
          <a:prstGeom prst="rect">
            <a:avLst/>
          </a:prstGeom>
        </p:spPr>
        <p:txBody>
          <a:bodyPr wrap="square">
            <a:spAutoFit/>
          </a:bodyPr>
          <a:lstStyle/>
          <a:p>
            <a:pPr lvl="0"/>
            <a:r>
              <a:rPr lang="ca-ES" sz="2000" b="1" dirty="0">
                <a:solidFill>
                  <a:srgbClr val="B80000"/>
                </a:solidFill>
              </a:rPr>
              <a:t>M</a:t>
            </a:r>
            <a:r>
              <a:rPr lang="ca-ES" sz="2000" b="1" dirty="0" smtClean="0">
                <a:solidFill>
                  <a:srgbClr val="B80000"/>
                </a:solidFill>
              </a:rPr>
              <a:t>odel energètic actual a </a:t>
            </a:r>
            <a:r>
              <a:rPr lang="ca-ES" sz="2000" b="1" dirty="0">
                <a:solidFill>
                  <a:srgbClr val="B80000"/>
                </a:solidFill>
              </a:rPr>
              <a:t>C</a:t>
            </a:r>
            <a:r>
              <a:rPr lang="ca-ES" sz="2000" b="1" dirty="0" smtClean="0">
                <a:solidFill>
                  <a:srgbClr val="B80000"/>
                </a:solidFill>
              </a:rPr>
              <a:t>atalunya i Espanya</a:t>
            </a:r>
          </a:p>
        </p:txBody>
      </p:sp>
      <p:sp>
        <p:nvSpPr>
          <p:cNvPr id="14" name="QuadreDeText 13"/>
          <p:cNvSpPr txBox="1"/>
          <p:nvPr/>
        </p:nvSpPr>
        <p:spPr>
          <a:xfrm>
            <a:off x="7334241" y="5932617"/>
            <a:ext cx="1988967" cy="523220"/>
          </a:xfrm>
          <a:prstGeom prst="rect">
            <a:avLst/>
          </a:prstGeom>
          <a:noFill/>
        </p:spPr>
        <p:txBody>
          <a:bodyPr wrap="square" rtlCol="0">
            <a:spAutoFit/>
          </a:bodyPr>
          <a:lstStyle/>
          <a:p>
            <a:r>
              <a:rPr lang="ca-ES" sz="1400" b="1" dirty="0" smtClean="0"/>
              <a:t>Catalunya </a:t>
            </a:r>
            <a:r>
              <a:rPr lang="ca-ES" sz="1400" b="1" dirty="0" smtClean="0">
                <a:sym typeface="Wingdings" pitchFamily="2" charset="2"/>
              </a:rPr>
              <a:t> 36,5%</a:t>
            </a:r>
            <a:endParaRPr lang="ca-ES" sz="1400" b="1" dirty="0" smtClean="0"/>
          </a:p>
          <a:p>
            <a:r>
              <a:rPr lang="ca-ES" sz="1400" b="1" dirty="0" smtClean="0"/>
              <a:t>Espanya </a:t>
            </a:r>
            <a:r>
              <a:rPr lang="ca-ES" sz="1400" b="1" dirty="0" smtClean="0">
                <a:sym typeface="Wingdings" pitchFamily="2" charset="2"/>
              </a:rPr>
              <a:t> 41,1%</a:t>
            </a:r>
            <a:endParaRPr lang="ca-ES" sz="1400" b="1" dirty="0"/>
          </a:p>
        </p:txBody>
      </p:sp>
      <p:sp>
        <p:nvSpPr>
          <p:cNvPr id="10" name="9 Rectángulo"/>
          <p:cNvSpPr/>
          <p:nvPr/>
        </p:nvSpPr>
        <p:spPr>
          <a:xfrm>
            <a:off x="735513" y="655520"/>
            <a:ext cx="8424936" cy="400110"/>
          </a:xfrm>
          <a:prstGeom prst="rect">
            <a:avLst/>
          </a:prstGeom>
        </p:spPr>
        <p:txBody>
          <a:bodyPr wrap="square">
            <a:spAutoFit/>
          </a:bodyPr>
          <a:lstStyle/>
          <a:p>
            <a:pPr lvl="0"/>
            <a:r>
              <a:rPr lang="ca-ES" sz="2000" b="1" dirty="0" smtClean="0">
                <a:solidFill>
                  <a:srgbClr val="B80000"/>
                </a:solidFill>
              </a:rPr>
              <a:t>1. MODEL ENERGÈTIC ACTUAL</a:t>
            </a:r>
          </a:p>
        </p:txBody>
      </p:sp>
      <p:sp>
        <p:nvSpPr>
          <p:cNvPr id="11" name="10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12 CuadroTexto"/>
          <p:cNvSpPr txBox="1">
            <a:spLocks noChangeArrowheads="1"/>
          </p:cNvSpPr>
          <p:nvPr/>
        </p:nvSpPr>
        <p:spPr bwMode="auto">
          <a:xfrm>
            <a:off x="785945" y="1794896"/>
            <a:ext cx="3666596" cy="369332"/>
          </a:xfrm>
          <a:prstGeom prst="rect">
            <a:avLst/>
          </a:prstGeom>
          <a:noFill/>
          <a:ln w="9525">
            <a:noFill/>
            <a:miter lim="800000"/>
            <a:headEnd/>
            <a:tailEnd/>
          </a:ln>
        </p:spPr>
        <p:txBody>
          <a:bodyPr>
            <a:spAutoFit/>
          </a:bodyPr>
          <a:lstStyle/>
          <a:p>
            <a:pPr algn="ctr"/>
            <a:r>
              <a:rPr lang="ca-ES" altLang="es-ES" sz="1800" b="1" dirty="0" smtClean="0"/>
              <a:t>Catalunya</a:t>
            </a:r>
            <a:endParaRPr lang="ca-ES" altLang="es-ES" sz="1800" b="1" dirty="0"/>
          </a:p>
        </p:txBody>
      </p:sp>
      <p:sp>
        <p:nvSpPr>
          <p:cNvPr id="18436" name="13 CuadroTexto"/>
          <p:cNvSpPr txBox="1">
            <a:spLocks noChangeArrowheads="1"/>
          </p:cNvSpPr>
          <p:nvPr/>
        </p:nvSpPr>
        <p:spPr bwMode="auto">
          <a:xfrm>
            <a:off x="5156976" y="1791781"/>
            <a:ext cx="3666596" cy="369332"/>
          </a:xfrm>
          <a:prstGeom prst="rect">
            <a:avLst/>
          </a:prstGeom>
          <a:noFill/>
          <a:ln w="9525">
            <a:noFill/>
            <a:miter lim="800000"/>
            <a:headEnd/>
            <a:tailEnd/>
          </a:ln>
        </p:spPr>
        <p:txBody>
          <a:bodyPr>
            <a:spAutoFit/>
          </a:bodyPr>
          <a:lstStyle/>
          <a:p>
            <a:pPr algn="ctr"/>
            <a:r>
              <a:rPr lang="ca-ES" altLang="es-ES" sz="1800" b="1" dirty="0" smtClean="0"/>
              <a:t>Espanya</a:t>
            </a:r>
            <a:endParaRPr lang="ca-ES" altLang="es-ES" sz="1800" b="1" dirty="0"/>
          </a:p>
        </p:txBody>
      </p:sp>
      <p:sp>
        <p:nvSpPr>
          <p:cNvPr id="15" name="2 Título"/>
          <p:cNvSpPr txBox="1">
            <a:spLocks/>
          </p:cNvSpPr>
          <p:nvPr/>
        </p:nvSpPr>
        <p:spPr bwMode="auto">
          <a:xfrm>
            <a:off x="350838" y="1470743"/>
            <a:ext cx="9211204" cy="458787"/>
          </a:xfrm>
          <a:prstGeom prst="rect">
            <a:avLst/>
          </a:prstGeom>
          <a:noFill/>
          <a:ln>
            <a:miter lim="800000"/>
            <a:headEnd/>
            <a:tailEnd/>
          </a:ln>
        </p:spPr>
        <p:txBody>
          <a:bodyPr lIns="83988" tIns="41994" rIns="83988" bIns="41994"/>
          <a:lstStyle/>
          <a:p>
            <a:pPr algn="ctr">
              <a:defRPr/>
            </a:pPr>
            <a:r>
              <a:rPr lang="ca-ES" sz="1600" b="1" kern="0" dirty="0" smtClean="0">
                <a:solidFill>
                  <a:srgbClr val="C00000"/>
                </a:solidFill>
                <a:latin typeface="Helvetica" pitchFamily="34" charset="0"/>
                <a:ea typeface="+mj-ea"/>
                <a:cs typeface="Helvetica" pitchFamily="34" charset="0"/>
              </a:rPr>
              <a:t>Consum d’energia final per sectors. Any 2015</a:t>
            </a:r>
            <a:endParaRPr lang="ca-ES" sz="1600" b="1" kern="0" dirty="0">
              <a:solidFill>
                <a:srgbClr val="C00000"/>
              </a:solidFill>
              <a:latin typeface="Helvetica" pitchFamily="34" charset="0"/>
              <a:ea typeface="+mj-ea"/>
              <a:cs typeface="Helvetica" pitchFamily="34" charset="0"/>
            </a:endParaRPr>
          </a:p>
        </p:txBody>
      </p:sp>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7514" t="11591" r="15596" b="2924"/>
          <a:stretch/>
        </p:blipFill>
        <p:spPr bwMode="auto">
          <a:xfrm>
            <a:off x="5418027" y="2424793"/>
            <a:ext cx="3513701" cy="35877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17177" t="11633" r="18393" b="4464"/>
          <a:stretch/>
        </p:blipFill>
        <p:spPr bwMode="auto">
          <a:xfrm>
            <a:off x="1012946" y="2424793"/>
            <a:ext cx="3650504" cy="36086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8 Rectángulo"/>
          <p:cNvSpPr/>
          <p:nvPr/>
        </p:nvSpPr>
        <p:spPr>
          <a:xfrm>
            <a:off x="767011" y="990978"/>
            <a:ext cx="8424936" cy="400110"/>
          </a:xfrm>
          <a:prstGeom prst="rect">
            <a:avLst/>
          </a:prstGeom>
        </p:spPr>
        <p:txBody>
          <a:bodyPr wrap="square">
            <a:spAutoFit/>
          </a:bodyPr>
          <a:lstStyle/>
          <a:p>
            <a:pPr lvl="0"/>
            <a:r>
              <a:rPr lang="ca-ES" sz="2000" b="1" dirty="0">
                <a:solidFill>
                  <a:srgbClr val="B80000"/>
                </a:solidFill>
              </a:rPr>
              <a:t>M</a:t>
            </a:r>
            <a:r>
              <a:rPr lang="ca-ES" sz="2000" b="1" dirty="0" smtClean="0">
                <a:solidFill>
                  <a:srgbClr val="B80000"/>
                </a:solidFill>
              </a:rPr>
              <a:t>odel energètic actual a </a:t>
            </a:r>
            <a:r>
              <a:rPr lang="ca-ES" sz="2000" b="1" dirty="0">
                <a:solidFill>
                  <a:srgbClr val="B80000"/>
                </a:solidFill>
              </a:rPr>
              <a:t>C</a:t>
            </a:r>
            <a:r>
              <a:rPr lang="ca-ES" sz="2000" b="1" dirty="0" smtClean="0">
                <a:solidFill>
                  <a:srgbClr val="B80000"/>
                </a:solidFill>
              </a:rPr>
              <a:t>atalunya i Espanya</a:t>
            </a:r>
          </a:p>
        </p:txBody>
      </p:sp>
      <p:sp>
        <p:nvSpPr>
          <p:cNvPr id="9" name="8 Rectángulo"/>
          <p:cNvSpPr/>
          <p:nvPr/>
        </p:nvSpPr>
        <p:spPr>
          <a:xfrm>
            <a:off x="735513" y="655520"/>
            <a:ext cx="8424936" cy="400110"/>
          </a:xfrm>
          <a:prstGeom prst="rect">
            <a:avLst/>
          </a:prstGeom>
        </p:spPr>
        <p:txBody>
          <a:bodyPr wrap="square">
            <a:spAutoFit/>
          </a:bodyPr>
          <a:lstStyle/>
          <a:p>
            <a:pPr lvl="0"/>
            <a:r>
              <a:rPr lang="ca-ES" sz="2000" b="1" dirty="0" smtClean="0">
                <a:solidFill>
                  <a:srgbClr val="B80000"/>
                </a:solidFill>
              </a:rPr>
              <a:t>1. MODEL ENERGÈTIC ACTUAL</a:t>
            </a:r>
          </a:p>
        </p:txBody>
      </p:sp>
      <p:sp>
        <p:nvSpPr>
          <p:cNvPr id="10" name="9 CuadroTexto"/>
          <p:cNvSpPr txBox="1"/>
          <p:nvPr/>
        </p:nvSpPr>
        <p:spPr>
          <a:xfrm>
            <a:off x="973402" y="120068"/>
            <a:ext cx="4345646" cy="477054"/>
          </a:xfrm>
          <a:prstGeom prst="rect">
            <a:avLst/>
          </a:prstGeom>
          <a:solidFill>
            <a:schemeClr val="bg1"/>
          </a:solidFill>
        </p:spPr>
        <p:txBody>
          <a:bodyPr wrap="square" rtlCol="0">
            <a:spAutoFit/>
          </a:bodyPr>
          <a:lstStyle/>
          <a:p>
            <a:pPr>
              <a:lnSpc>
                <a:spcPts val="1500"/>
              </a:lnSpc>
            </a:pPr>
            <a:r>
              <a:rPr lang="es-ES" sz="1600" dirty="0" smtClean="0"/>
              <a:t>Generalitat de Catalunya</a:t>
            </a:r>
          </a:p>
          <a:p>
            <a:pPr>
              <a:lnSpc>
                <a:spcPts val="1500"/>
              </a:lnSpc>
            </a:pPr>
            <a:r>
              <a:rPr lang="es-ES" sz="1600" b="1" dirty="0" err="1" smtClean="0"/>
              <a:t>Departament</a:t>
            </a:r>
            <a:r>
              <a:rPr lang="es-ES" sz="1600" b="1" dirty="0" smtClean="0"/>
              <a:t> </a:t>
            </a:r>
            <a:r>
              <a:rPr lang="es-ES" sz="1600" b="1" dirty="0" err="1" smtClean="0"/>
              <a:t>d’Empresa</a:t>
            </a:r>
            <a:r>
              <a:rPr lang="es-ES" sz="1600" b="1" dirty="0" smtClean="0"/>
              <a:t> i </a:t>
            </a:r>
            <a:r>
              <a:rPr lang="es-ES" sz="1600" b="1" dirty="0" err="1" smtClean="0"/>
              <a:t>Coneixement</a:t>
            </a:r>
            <a:endParaRPr lang="es-ES" sz="1600" b="1" dirty="0"/>
          </a:p>
        </p:txBody>
      </p:sp>
    </p:spTree>
    <p:extLst>
      <p:ext uri="{BB962C8B-B14F-4D97-AF65-F5344CB8AC3E}">
        <p14:creationId xmlns:p14="http://schemas.microsoft.com/office/powerpoint/2010/main" xmlns="" val="2723633079"/>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ersonaliz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25513" rtl="0" eaLnBrk="1" fontAlgn="base" latinLnBrk="0" hangingPunct="1">
          <a:lnSpc>
            <a:spcPct val="100000"/>
          </a:lnSpc>
          <a:spcBef>
            <a:spcPct val="0"/>
          </a:spcBef>
          <a:spcAft>
            <a:spcPct val="0"/>
          </a:spcAft>
          <a:buClrTx/>
          <a:buSzTx/>
          <a:buFontTx/>
          <a:buNone/>
          <a:tabLst/>
          <a:defRPr kumimoji="0" lang="es-ES" sz="41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25513" rtl="0" eaLnBrk="1" fontAlgn="base" latinLnBrk="0" hangingPunct="1">
          <a:lnSpc>
            <a:spcPct val="100000"/>
          </a:lnSpc>
          <a:spcBef>
            <a:spcPct val="0"/>
          </a:spcBef>
          <a:spcAft>
            <a:spcPct val="0"/>
          </a:spcAft>
          <a:buClrTx/>
          <a:buSzTx/>
          <a:buFontTx/>
          <a:buNone/>
          <a:tabLst/>
          <a:defRPr kumimoji="0" lang="es-ES" sz="4100" b="0" i="0" u="none" strike="noStrike" cap="none" normalizeH="0" baseline="0" smtClean="0">
            <a:ln>
              <a:noFill/>
            </a:ln>
            <a:solidFill>
              <a:schemeClr val="tx1"/>
            </a:solidFill>
            <a:effectLst/>
            <a:latin typeface="Arial" charset="0"/>
          </a:defRPr>
        </a:defPPr>
      </a:lstStyle>
    </a:lnDef>
  </a:objectDefaults>
  <a:extraClrSchemeLst>
    <a:extraClrScheme>
      <a:clrScheme name="Diseño personaliz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ersonaliz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ersonaliz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ersonaliz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ersonaliz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ersonaliz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ersonaliz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ersonaliz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ersonaliz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ersonaliz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ersonaliz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ersonaliz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Disseny per defecte">
  <a:themeElements>
    <a:clrScheme name="Disseny per defec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seny per defec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ca-ES" sz="1600" b="1"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ca-ES" sz="1600" b="1" i="0" u="none" strike="noStrike" cap="none" normalizeH="0" baseline="0" smtClean="0">
            <a:ln>
              <a:noFill/>
            </a:ln>
            <a:solidFill>
              <a:schemeClr val="tx1"/>
            </a:solidFill>
            <a:effectLst/>
            <a:latin typeface="Arial" pitchFamily="34" charset="0"/>
          </a:defRPr>
        </a:defPPr>
      </a:lstStyle>
    </a:lnDef>
  </a:objectDefaults>
  <a:extraClrSchemeLst>
    <a:extraClrScheme>
      <a:clrScheme name="Disseny per defec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seny per defec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seny per defec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seny per defec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seny per defec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seny per defec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seny per defec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seny per defec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seny per defec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seny per defec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seny per defec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seny per defec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19735</TotalTime>
  <Words>4529</Words>
  <Application>Microsoft Office PowerPoint</Application>
  <PresentationFormat>A4 (210 x 297 mm)</PresentationFormat>
  <Paragraphs>708</Paragraphs>
  <Slides>47</Slides>
  <Notes>8</Notes>
  <HiddenSlides>0</HiddenSlides>
  <MMClips>0</MMClips>
  <ScaleCrop>false</ScaleCrop>
  <HeadingPairs>
    <vt:vector size="4" baseType="variant">
      <vt:variant>
        <vt:lpstr>Tema</vt:lpstr>
      </vt:variant>
      <vt:variant>
        <vt:i4>5</vt:i4>
      </vt:variant>
      <vt:variant>
        <vt:lpstr>Títulos de diapositiva</vt:lpstr>
      </vt:variant>
      <vt:variant>
        <vt:i4>47</vt:i4>
      </vt:variant>
    </vt:vector>
  </HeadingPairs>
  <TitlesOfParts>
    <vt:vector size="52" baseType="lpstr">
      <vt:lpstr>Diseño personalizado</vt:lpstr>
      <vt:lpstr>Office Theme</vt:lpstr>
      <vt:lpstr>1_Diseño personalizado</vt:lpstr>
      <vt:lpstr>Tema de Office</vt:lpstr>
      <vt:lpstr>Disseny per defecte</vt:lpstr>
      <vt:lpstr>Diapositiva 1</vt:lpstr>
      <vt:lpstr> </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vector>
  </TitlesOfParts>
  <Company>MC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Joana</dc:creator>
  <cp:lastModifiedBy>Usuari</cp:lastModifiedBy>
  <cp:revision>1868</cp:revision>
  <cp:lastPrinted>2016-11-07T15:43:24Z</cp:lastPrinted>
  <dcterms:created xsi:type="dcterms:W3CDTF">2004-09-07T18:29:18Z</dcterms:created>
  <dcterms:modified xsi:type="dcterms:W3CDTF">2016-11-09T07:54:28Z</dcterms:modified>
</cp:coreProperties>
</file>